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168.xml"/>
  <Override ContentType="application/vnd.openxmlformats-officedocument.presentationml.notesSlide+xml" PartName="/ppt/notesSlides/notesSlide125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117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33.xml"/>
  <Override ContentType="application/vnd.openxmlformats-officedocument.presentationml.notesSlide+xml" PartName="/ppt/notesSlides/notesSlide176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86.xml"/>
  <Override ContentType="application/vnd.openxmlformats-officedocument.presentationml.notesSlide+xml" PartName="/ppt/notesSlides/notesSlide143.xml"/>
  <Override ContentType="application/vnd.openxmlformats-officedocument.presentationml.notesSlide+xml" PartName="/ppt/notesSlides/notesSlide151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119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166.xml"/>
  <Override ContentType="application/vnd.openxmlformats-officedocument.presentationml.notesSlide+xml" PartName="/ppt/notesSlides/notesSlide182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178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148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135.xml"/>
  <Override ContentType="application/vnd.openxmlformats-officedocument.presentationml.notesSlide+xml" PartName="/ppt/notesSlides/notesSlide137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41.xml"/>
  <Override ContentType="application/vnd.openxmlformats-officedocument.presentationml.notesSlide+xml" PartName="/ppt/notesSlides/notesSlide153.xml"/>
  <Override ContentType="application/vnd.openxmlformats-officedocument.presentationml.notesSlide+xml" PartName="/ppt/notesSlides/notesSlide123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71.xml"/>
  <Override ContentType="application/vnd.openxmlformats-officedocument.presentationml.notesSlide+xml" PartName="/ppt/notesSlides/notesSlide184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138.xml"/>
  <Override ContentType="application/vnd.openxmlformats-officedocument.presentationml.notesSlide+xml" PartName="/ppt/notesSlides/notesSlide163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155.xml"/>
  <Override ContentType="application/vnd.openxmlformats-officedocument.presentationml.notesSlide+xml" PartName="/ppt/notesSlides/notesSlide180.xml"/>
  <Override ContentType="application/vnd.openxmlformats-officedocument.presentationml.notesSlide+xml" PartName="/ppt/notesSlides/notesSlide189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17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46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120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29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144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31.xml"/>
  <Override ContentType="application/vnd.openxmlformats-officedocument.presentationml.notesSlide+xml" PartName="/ppt/notesSlides/notesSlide127.xml"/>
  <Override ContentType="application/vnd.openxmlformats-officedocument.presentationml.notesSlide+xml" PartName="/ppt/notesSlides/notesSlide157.xml"/>
  <Override ContentType="application/vnd.openxmlformats-officedocument.presentationml.notesSlide+xml" PartName="/ppt/notesSlides/notesSlide191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16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187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174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150.xml"/>
  <Override ContentType="application/vnd.openxmlformats-officedocument.presentationml.notesSlide+xml" PartName="/ppt/notesSlides/notesSlide14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116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59.xml"/>
  <Override ContentType="application/vnd.openxmlformats-officedocument.presentationml.notesSlide+xml" PartName="/ppt/notesSlides/notesSlide124.xml"/>
  <Override ContentType="application/vnd.openxmlformats-officedocument.presentationml.notesSlide+xml" PartName="/ppt/notesSlides/notesSlide185.xml"/>
  <Override ContentType="application/vnd.openxmlformats-officedocument.presentationml.notesSlide+xml" PartName="/ppt/notesSlides/notesSlide126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169.xml"/>
  <Override ContentType="application/vnd.openxmlformats-officedocument.presentationml.notesSlide+xml" PartName="/ppt/notesSlides/notesSlide177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1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60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179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152.xml"/>
  <Override ContentType="application/vnd.openxmlformats-officedocument.presentationml.notesSlide+xml" PartName="/ppt/notesSlides/notesSlide165.xml"/>
  <Override ContentType="application/vnd.openxmlformats-officedocument.presentationml.notesSlide+xml" PartName="/ppt/notesSlides/notesSlide183.xml"/>
  <Override ContentType="application/vnd.openxmlformats-officedocument.presentationml.notesSlide+xml" PartName="/ppt/notesSlides/notesSlide122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118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170.xml"/>
  <Override ContentType="application/vnd.openxmlformats-officedocument.presentationml.notesSlide+xml" PartName="/ppt/notesSlides/notesSlide167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140.xml"/>
  <Override ContentType="application/vnd.openxmlformats-officedocument.presentationml.notesSlide+xml" PartName="/ppt/notesSlides/notesSlide15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136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49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139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56.xml"/>
  <Override ContentType="application/vnd.openxmlformats-officedocument.presentationml.notesSlide+xml" PartName="/ppt/notesSlides/notesSlide18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190.xml"/>
  <Override ContentType="application/vnd.openxmlformats-officedocument.presentationml.notesSlide+xml" PartName="/ppt/notesSlides/notesSlide1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30.xml"/>
  <Override ContentType="application/vnd.openxmlformats-officedocument.presentationml.notesSlide+xml" PartName="/ppt/notesSlides/notesSlide16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73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2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132.xml"/>
  <Override ContentType="application/vnd.openxmlformats-officedocument.presentationml.notesSlide+xml" PartName="/ppt/notesSlides/notesSlide162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45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92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115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158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75.xml"/>
  <Override ContentType="application/vnd.openxmlformats-officedocument.presentationml.notesSlide+xml" PartName="/ppt/notesSlides/notesSlide10.xml"/>
  <Override ContentType="application/vnd.openxmlformats-officedocument.presentationml.notesSlide+xml" PartName="/ppt/notesSlides/notesSlide188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121.xml"/>
  <Override ContentType="application/vnd.openxmlformats-officedocument.presentationml.slide+xml" PartName="/ppt/slides/slide164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48.xml"/>
  <Override ContentType="application/vnd.openxmlformats-officedocument.presentationml.slide+xml" PartName="/ppt/slides/slide17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82.xml"/>
  <Override ContentType="application/vnd.openxmlformats-officedocument.presentationml.slide+xml" PartName="/ppt/slides/slide17.xml"/>
  <Override ContentType="application/vnd.openxmlformats-officedocument.presentationml.slide+xml" PartName="/ppt/slides/slide138.xml"/>
  <Override ContentType="application/vnd.openxmlformats-officedocument.presentationml.slide+xml" PartName="/ppt/slides/slide25.xml"/>
  <Override ContentType="application/vnd.openxmlformats-officedocument.presentationml.slide+xml" PartName="/ppt/slides/slide174.xml"/>
  <Override ContentType="application/vnd.openxmlformats-officedocument.presentationml.slide+xml" PartName="/ppt/slides/slide190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13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156.xml"/>
  <Override ContentType="application/vnd.openxmlformats-officedocument.presentationml.slide+xml" PartName="/ppt/slides/slide170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123.xml"/>
  <Override ContentType="application/vnd.openxmlformats-officedocument.presentationml.slide+xml" PartName="/ppt/slides/slide71.xml"/>
  <Override ContentType="application/vnd.openxmlformats-officedocument.presentationml.slide+xml" PartName="/ppt/slides/slide179.xml"/>
  <Override ContentType="application/vnd.openxmlformats-officedocument.presentationml.slide+xml" PartName="/ppt/slides/slide166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36.xml"/>
  <Override ContentType="application/vnd.openxmlformats-officedocument.presentationml.slide+xml" PartName="/ppt/slides/slide154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184.xml"/>
  <Override ContentType="application/vnd.openxmlformats-officedocument.presentationml.slide+xml" PartName="/ppt/slides/slide53.xml"/>
  <Override ContentType="application/vnd.openxmlformats-officedocument.presentationml.slide+xml" PartName="/ppt/slides/slide141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185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68.xml"/>
  <Override ContentType="application/vnd.openxmlformats-officedocument.presentationml.slide+xml" PartName="/ppt/slides/slide118.xml"/>
  <Override ContentType="application/vnd.openxmlformats-officedocument.presentationml.slide+xml" PartName="/ppt/slides/slide142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187.xml"/>
  <Override ContentType="application/vnd.openxmlformats-officedocument.presentationml.slide+xml" PartName="/ppt/slides/slide98.xml"/>
  <Override ContentType="application/vnd.openxmlformats-officedocument.presentationml.slide+xml" PartName="/ppt/slides/slide152.xml"/>
  <Override ContentType="application/vnd.openxmlformats-officedocument.presentationml.slide+xml" PartName="/ppt/slides/slide125.xml"/>
  <Override ContentType="application/vnd.openxmlformats-officedocument.presentationml.slide+xml" PartName="/ppt/slides/slide72.xml"/>
  <Override ContentType="application/vnd.openxmlformats-officedocument.presentationml.slide+xml" PartName="/ppt/slides/slide135.xml"/>
  <Override ContentType="application/vnd.openxmlformats-officedocument.presentationml.slide+xml" PartName="/ppt/slides/slide20.xml"/>
  <Override ContentType="application/vnd.openxmlformats-officedocument.presentationml.slide+xml" PartName="/ppt/slides/slide161.xml"/>
  <Override ContentType="application/vnd.openxmlformats-officedocument.presentationml.slide+xml" PartName="/ppt/slides/slide178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129.xml"/>
  <Override ContentType="application/vnd.openxmlformats-officedocument.presentationml.slide+xml" PartName="/ppt/slides/slide63.xml"/>
  <Override ContentType="application/vnd.openxmlformats-officedocument.presentationml.slide+xml" PartName="/ppt/slides/slide131.xml"/>
  <Override ContentType="application/vnd.openxmlformats-officedocument.presentationml.slide+xml" PartName="/ppt/slides/slide159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116.xml"/>
  <Override ContentType="application/vnd.openxmlformats-officedocument.presentationml.slide+xml" PartName="/ppt/slides/slide144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133.xml"/>
  <Override ContentType="application/vnd.openxmlformats-officedocument.presentationml.slide+xml" PartName="/ppt/slides/slide91.xml"/>
  <Override ContentType="application/vnd.openxmlformats-officedocument.presentationml.slide+xml" PartName="/ppt/slides/slide114.xml"/>
  <Override ContentType="application/vnd.openxmlformats-officedocument.presentationml.slide+xml" PartName="/ppt/slides/slide163.xml"/>
  <Override ContentType="application/vnd.openxmlformats-officedocument.presentationml.slide+xml" PartName="/ppt/slides/slide31.xml"/>
  <Override ContentType="application/vnd.openxmlformats-officedocument.presentationml.slide+xml" PartName="/ppt/slides/slide127.xml"/>
  <Override ContentType="application/vnd.openxmlformats-officedocument.presentationml.slide+xml" PartName="/ppt/slides/slide146.xml"/>
  <Override ContentType="application/vnd.openxmlformats-officedocument.presentationml.slide+xml" PartName="/ppt/slides/slide150.xml"/>
  <Override ContentType="application/vnd.openxmlformats-officedocument.presentationml.slide+xml" PartName="/ppt/slides/slide189.xml"/>
  <Override ContentType="application/vnd.openxmlformats-officedocument.presentationml.slide+xml" PartName="/ppt/slides/slide120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176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180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39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95.xml"/>
  <Override ContentType="application/vnd.openxmlformats-officedocument.presentationml.slide+xml" PartName="/ppt/slides/slide155.xml"/>
  <Override ContentType="application/vnd.openxmlformats-officedocument.presentationml.slide+xml" PartName="/ppt/slides/slide69.xml"/>
  <Override ContentType="application/vnd.openxmlformats-officedocument.presentationml.slide+xml" PartName="/ppt/slides/slide181.xml"/>
  <Override ContentType="application/vnd.openxmlformats-officedocument.presentationml.slide+xml" PartName="/ppt/slides/slide85.xml"/>
  <Override ContentType="application/vnd.openxmlformats-officedocument.presentationml.slide+xml" PartName="/ppt/slides/slide157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165.xml"/>
  <Override ContentType="application/vnd.openxmlformats-officedocument.presentationml.slide+xml" PartName="/ppt/slides/slide34.xml"/>
  <Override ContentType="application/vnd.openxmlformats-officedocument.presentationml.slide+xml" PartName="/ppt/slides/slide122.xml"/>
  <Override ContentType="application/vnd.openxmlformats-officedocument.presentationml.slide+xml" PartName="/ppt/slides/slide130.xml"/>
  <Override ContentType="application/vnd.openxmlformats-officedocument.presentationml.slide+xml" PartName="/ppt/slides/slide173.xml"/>
  <Override ContentType="application/vnd.openxmlformats-officedocument.presentationml.slide+xml" PartName="/ppt/slides/slide147.xml"/>
  <Override ContentType="application/vnd.openxmlformats-officedocument.presentationml.slide+xml" PartName="/ppt/slides/slide191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40.xml"/>
  <Override ContentType="application/vnd.openxmlformats-officedocument.presentationml.slide+xml" PartName="/ppt/slides/slide11.xml"/>
  <Override ContentType="application/vnd.openxmlformats-officedocument.presentationml.slide+xml" PartName="/ppt/slides/slide137.xml"/>
  <Override ContentType="application/vnd.openxmlformats-officedocument.presentationml.slide+xml" PartName="/ppt/slides/slide110.xml"/>
  <Override ContentType="application/vnd.openxmlformats-officedocument.presentationml.slide+xml" PartName="/ppt/slides/slide153.xml"/>
  <Override ContentType="application/vnd.openxmlformats-officedocument.presentationml.slide+xml" PartName="/ppt/slides/slide183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171.xml"/>
  <Override ContentType="application/vnd.openxmlformats-officedocument.presentationml.slide+xml" PartName="/ppt/slides/slide149.xml"/>
  <Override ContentType="application/vnd.openxmlformats-officedocument.presentationml.slide+xml" PartName="/ppt/slides/slide49.xml"/>
  <Override ContentType="application/vnd.openxmlformats-officedocument.presentationml.slide+xml" PartName="/ppt/slides/slide124.xml"/>
  <Override ContentType="application/vnd.openxmlformats-officedocument.presentationml.slide+xml" PartName="/ppt/slides/slide83.xml"/>
  <Override ContentType="application/vnd.openxmlformats-officedocument.presentationml.slide+xml" PartName="/ppt/slides/slide106.xml"/>
  <Override ContentType="application/vnd.openxmlformats-officedocument.presentationml.slide+xml" PartName="/ppt/slides/slide167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119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169.xml"/>
  <Override ContentType="application/vnd.openxmlformats-officedocument.presentationml.slide+xml" PartName="/ppt/slides/slide30.xml"/>
  <Override ContentType="application/vnd.openxmlformats-officedocument.presentationml.slide+xml" PartName="/ppt/slides/slide126.xml"/>
  <Override ContentType="application/vnd.openxmlformats-officedocument.presentationml.slide+xml" PartName="/ppt/slides/slide151.xml"/>
  <Override ContentType="application/vnd.openxmlformats-officedocument.presentationml.slide+xml" PartName="/ppt/slides/slide177.xml"/>
  <Override ContentType="application/vnd.openxmlformats-officedocument.presentationml.slide+xml" PartName="/ppt/slides/slide186.xml"/>
  <Override ContentType="application/vnd.openxmlformats-officedocument.presentationml.slide+xml" PartName="/ppt/slides/slide109.xml"/>
  <Override ContentType="application/vnd.openxmlformats-officedocument.presentationml.slide+xml" PartName="/ppt/slides/slide134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160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143.xml"/>
  <Override ContentType="application/vnd.openxmlformats-officedocument.presentationml.slide+xml" PartName="/ppt/slides/slide117.xml"/>
  <Override ContentType="application/vnd.openxmlformats-officedocument.presentationml.slide+xml" PartName="/ppt/slides/slide145.xml"/>
  <Override ContentType="application/vnd.openxmlformats-officedocument.presentationml.slide+xml" PartName="/ppt/slides/slide188.xml"/>
  <Override ContentType="application/vnd.openxmlformats-officedocument.presentationml.slide+xml" PartName="/ppt/slides/slide132.xml"/>
  <Override ContentType="application/vnd.openxmlformats-officedocument.presentationml.slide+xml" PartName="/ppt/slides/slide162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192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128.xml"/>
  <Override ContentType="application/vnd.openxmlformats-officedocument.presentationml.slide+xml" PartName="/ppt/slides/slide158.xml"/>
  <Override ContentType="application/vnd.openxmlformats-officedocument.presentationml.slide+xml" PartName="/ppt/slides/slide92.xml"/>
  <Override ContentType="application/vnd.openxmlformats-officedocument.presentationml.slide+xml" PartName="/ppt/slides/slide115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  <p:sldId id="347" r:id="rId98"/>
    <p:sldId id="348" r:id="rId99"/>
    <p:sldId id="349" r:id="rId100"/>
    <p:sldId id="350" r:id="rId101"/>
    <p:sldId id="351" r:id="rId102"/>
    <p:sldId id="352" r:id="rId103"/>
    <p:sldId id="353" r:id="rId104"/>
    <p:sldId id="354" r:id="rId105"/>
    <p:sldId id="355" r:id="rId106"/>
    <p:sldId id="356" r:id="rId107"/>
    <p:sldId id="357" r:id="rId108"/>
    <p:sldId id="358" r:id="rId109"/>
    <p:sldId id="359" r:id="rId110"/>
    <p:sldId id="360" r:id="rId111"/>
    <p:sldId id="361" r:id="rId112"/>
    <p:sldId id="362" r:id="rId113"/>
    <p:sldId id="363" r:id="rId114"/>
    <p:sldId id="364" r:id="rId115"/>
    <p:sldId id="365" r:id="rId116"/>
    <p:sldId id="366" r:id="rId117"/>
    <p:sldId id="367" r:id="rId118"/>
    <p:sldId id="368" r:id="rId119"/>
    <p:sldId id="369" r:id="rId120"/>
    <p:sldId id="370" r:id="rId121"/>
    <p:sldId id="371" r:id="rId122"/>
    <p:sldId id="372" r:id="rId123"/>
    <p:sldId id="373" r:id="rId124"/>
    <p:sldId id="374" r:id="rId125"/>
    <p:sldId id="375" r:id="rId126"/>
    <p:sldId id="376" r:id="rId127"/>
    <p:sldId id="377" r:id="rId128"/>
    <p:sldId id="378" r:id="rId129"/>
    <p:sldId id="379" r:id="rId130"/>
    <p:sldId id="380" r:id="rId131"/>
    <p:sldId id="381" r:id="rId132"/>
    <p:sldId id="382" r:id="rId133"/>
    <p:sldId id="383" r:id="rId134"/>
    <p:sldId id="384" r:id="rId135"/>
    <p:sldId id="385" r:id="rId136"/>
    <p:sldId id="386" r:id="rId137"/>
    <p:sldId id="387" r:id="rId138"/>
    <p:sldId id="388" r:id="rId139"/>
    <p:sldId id="389" r:id="rId140"/>
    <p:sldId id="390" r:id="rId141"/>
    <p:sldId id="391" r:id="rId142"/>
    <p:sldId id="392" r:id="rId143"/>
    <p:sldId id="393" r:id="rId144"/>
    <p:sldId id="394" r:id="rId145"/>
    <p:sldId id="395" r:id="rId146"/>
    <p:sldId id="396" r:id="rId147"/>
    <p:sldId id="397" r:id="rId148"/>
    <p:sldId id="398" r:id="rId149"/>
    <p:sldId id="399" r:id="rId150"/>
    <p:sldId id="400" r:id="rId151"/>
    <p:sldId id="401" r:id="rId152"/>
    <p:sldId id="402" r:id="rId153"/>
    <p:sldId id="403" r:id="rId154"/>
    <p:sldId id="404" r:id="rId155"/>
    <p:sldId id="405" r:id="rId156"/>
    <p:sldId id="406" r:id="rId157"/>
    <p:sldId id="407" r:id="rId158"/>
    <p:sldId id="408" r:id="rId159"/>
    <p:sldId id="409" r:id="rId160"/>
    <p:sldId id="410" r:id="rId161"/>
    <p:sldId id="411" r:id="rId162"/>
    <p:sldId id="412" r:id="rId163"/>
    <p:sldId id="413" r:id="rId164"/>
    <p:sldId id="414" r:id="rId165"/>
    <p:sldId id="415" r:id="rId166"/>
    <p:sldId id="416" r:id="rId167"/>
    <p:sldId id="417" r:id="rId168"/>
    <p:sldId id="418" r:id="rId169"/>
    <p:sldId id="419" r:id="rId170"/>
    <p:sldId id="420" r:id="rId171"/>
    <p:sldId id="421" r:id="rId172"/>
    <p:sldId id="422" r:id="rId173"/>
    <p:sldId id="423" r:id="rId174"/>
    <p:sldId id="424" r:id="rId175"/>
    <p:sldId id="425" r:id="rId176"/>
    <p:sldId id="426" r:id="rId177"/>
    <p:sldId id="427" r:id="rId178"/>
    <p:sldId id="428" r:id="rId179"/>
    <p:sldId id="429" r:id="rId180"/>
    <p:sldId id="430" r:id="rId181"/>
    <p:sldId id="431" r:id="rId182"/>
    <p:sldId id="432" r:id="rId183"/>
    <p:sldId id="433" r:id="rId184"/>
    <p:sldId id="434" r:id="rId185"/>
    <p:sldId id="435" r:id="rId186"/>
    <p:sldId id="436" r:id="rId187"/>
    <p:sldId id="437" r:id="rId188"/>
    <p:sldId id="438" r:id="rId189"/>
    <p:sldId id="439" r:id="rId190"/>
    <p:sldId id="440" r:id="rId191"/>
    <p:sldId id="441" r:id="rId192"/>
    <p:sldId id="442" r:id="rId193"/>
    <p:sldId id="443" r:id="rId194"/>
    <p:sldId id="444" r:id="rId195"/>
    <p:sldId id="445" r:id="rId196"/>
    <p:sldId id="446" r:id="rId197"/>
    <p:sldId id="447" r:id="rId198"/>
  </p:sldIdLst>
  <p:sldSz cy="6858000" cx="9144000"/>
  <p:notesSz cx="6858000" cy="9144000"/>
  <p:embeddedFontLst>
    <p:embeddedFont>
      <p:font typeface="Arimo"/>
      <p:regular r:id="rId199"/>
      <p:bold r:id="rId200"/>
      <p:italic r:id="rId201"/>
      <p:boldItalic r:id="rId202"/>
    </p:embeddedFont>
    <p:embeddedFont>
      <p:font typeface="Helvetica Neue"/>
      <p:regular r:id="rId203"/>
      <p:bold r:id="rId204"/>
      <p:italic r:id="rId205"/>
      <p:boldItalic r:id="rId20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r:id="rId207" roundtripDataSignature="AMtx7mjCFru10vYhAYS/eH6oD/emHenp0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71378D6-7FF9-4EF4-9EF1-F52C3CC2595A}">
  <a:tblStyle styleId="{771378D6-7FF9-4EF4-9EF1-F52C3CC2595A}" styleName="Table_0">
    <a:wholeTbl>
      <a:tcTxStyle b="off" i="off">
        <a:font>
          <a:latin typeface="Times New Roman"/>
          <a:ea typeface="Times New Roman"/>
          <a:cs typeface="Times New Roman"/>
        </a:font>
        <a:schemeClr val="dk1"/>
      </a:tcTxStyle>
      <a:tcStyle>
        <a:tcBdr>
          <a:left>
            <a:ln cap="flat" cmpd="sng" w="127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fill>
          <a:solidFill>
            <a:schemeClr val="accent1">
              <a:alpha val="20000"/>
            </a:schemeClr>
          </a:solidFill>
        </a:fill>
      </a:tcStyle>
    </a:band1H>
    <a:band2H>
      <a:tcTxStyle/>
    </a:band2H>
    <a:band1V>
      <a:tcTxStyle/>
      <a:tcStyle>
        <a:fill>
          <a:solidFill>
            <a:schemeClr val="accent1">
              <a:alpha val="20000"/>
            </a:schemeClr>
          </a:solidFill>
        </a:fill>
      </a:tcStyle>
    </a:band1V>
    <a:band2V>
      <a:tcTxStyle/>
    </a:band2V>
    <a:lastCol>
      <a:tcTxStyle b="on" i="off"/>
    </a:lastCol>
    <a:firstCol>
      <a:tcTxStyle b="on" i="off"/>
    </a:firstCol>
    <a:lastRow>
      <a:tcTxStyle b="on" i="off"/>
      <a:tcStyle>
        <a:tcBdr>
          <a:top>
            <a:ln cap="flat" cmpd="sng" w="508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rgbClr val="FFFFFF">
              <a:alpha val="0"/>
            </a:srgbClr>
          </a:solidFill>
        </a:fill>
      </a:tcStyle>
    </a:lastRow>
    <a:seCell>
      <a:tcTxStyle/>
    </a:seCell>
    <a:swCell>
      <a:tcTxStyle/>
    </a:swCell>
    <a:firstRow>
      <a:tcTxStyle b="on" i="off"/>
      <a:tcStyle>
        <a:tcBdr>
          <a:bottom>
            <a:ln cap="flat" cmpd="sng" w="25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rgbClr val="FFFFFF">
              <a:alpha val="0"/>
            </a:srgbClr>
          </a:solidFill>
        </a:fill>
      </a:tcStyle>
    </a:firstRow>
    <a:neCell>
      <a:tcTxStyle/>
    </a:neCell>
    <a:nwCell>
      <a:tcTxStyle/>
    </a:nwCell>
  </a:tblStyle>
  <a:tblStyle styleId="{984C4EA0-612D-4215-84E8-9CEC38CA3513}" styleName="Table_1">
    <a:wholeTbl>
      <a:tcTxStyle b="off" i="off">
        <a:font>
          <a:latin typeface="Times New Roman"/>
          <a:ea typeface="Times New Roman"/>
          <a:cs typeface="Times New Roman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7F1FA"/>
          </a:solidFill>
        </a:fill>
      </a:tcStyle>
    </a:wholeTbl>
    <a:band1H>
      <a:tcTxStyle/>
      <a:tcStyle>
        <a:fill>
          <a:solidFill>
            <a:srgbClr val="CBE2F5"/>
          </a:solidFill>
        </a:fill>
      </a:tcStyle>
    </a:band1H>
    <a:band2H>
      <a:tcTxStyle/>
    </a:band2H>
    <a:band1V>
      <a:tcTxStyle/>
      <a:tcStyle>
        <a:fill>
          <a:solidFill>
            <a:srgbClr val="CBE2F5"/>
          </a:solidFill>
        </a:fill>
      </a:tcStyle>
    </a:band1V>
    <a:band2V>
      <a:tcTxStyle/>
    </a:band2V>
    <a:lastCol>
      <a:tcTxStyle b="on" i="off">
        <a:font>
          <a:latin typeface="Times New Roman"/>
          <a:ea typeface="Times New Roman"/>
          <a:cs typeface="Times New Roman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Times New Roman"/>
          <a:ea typeface="Times New Roman"/>
          <a:cs typeface="Times New Roman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Times New Roman"/>
          <a:ea typeface="Times New Roman"/>
          <a:cs typeface="Times New Roman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Times New Roman"/>
          <a:ea typeface="Times New Roman"/>
          <a:cs typeface="Times New Roman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  <a:tblStyle styleId="{D7BEA0CF-116C-4733-BA0C-727F06F8DC8E}" styleName="Table_2">
    <a:wholeTbl>
      <a:tcTxStyle b="off" i="off">
        <a:font>
          <a:latin typeface="Times New Roman"/>
          <a:ea typeface="Times New Roman"/>
          <a:cs typeface="Times New Roman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7F5F6"/>
          </a:solidFill>
        </a:fill>
      </a:tcStyle>
    </a:wholeTbl>
    <a:band1H>
      <a:tcTxStyle/>
      <a:tcStyle>
        <a:fill>
          <a:solidFill>
            <a:srgbClr val="CBEAEC"/>
          </a:solidFill>
        </a:fill>
      </a:tcStyle>
    </a:band1H>
    <a:band2H>
      <a:tcTxStyle/>
    </a:band2H>
    <a:band1V>
      <a:tcTxStyle/>
      <a:tcStyle>
        <a:fill>
          <a:solidFill>
            <a:srgbClr val="CBEAEC"/>
          </a:solidFill>
        </a:fill>
      </a:tcStyle>
    </a:band1V>
    <a:band2V>
      <a:tcTxStyle/>
    </a:band2V>
    <a:lastCol>
      <a:tcTxStyle b="on" i="off">
        <a:font>
          <a:latin typeface="Times New Roman"/>
          <a:ea typeface="Times New Roman"/>
          <a:cs typeface="Times New Roman"/>
        </a:font>
        <a:schemeClr val="lt1"/>
      </a:tcTxStyle>
      <a:tcStyle>
        <a:fill>
          <a:solidFill>
            <a:schemeClr val="accent3"/>
          </a:solidFill>
        </a:fill>
      </a:tcStyle>
    </a:lastCol>
    <a:firstCol>
      <a:tcTxStyle b="on" i="off">
        <a:font>
          <a:latin typeface="Times New Roman"/>
          <a:ea typeface="Times New Roman"/>
          <a:cs typeface="Times New Roman"/>
        </a:font>
        <a:schemeClr val="lt1"/>
      </a:tcTxStyle>
      <a:tcStyle>
        <a:fill>
          <a:solidFill>
            <a:schemeClr val="accent3"/>
          </a:solidFill>
        </a:fill>
      </a:tcStyle>
    </a:firstCol>
    <a:lastRow>
      <a:tcTxStyle b="on" i="off">
        <a:font>
          <a:latin typeface="Times New Roman"/>
          <a:ea typeface="Times New Roman"/>
          <a:cs typeface="Times New Roman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3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Times New Roman"/>
          <a:ea typeface="Times New Roman"/>
          <a:cs typeface="Times New Roman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3"/>
          </a:solidFill>
        </a:fill>
      </a:tcStyle>
    </a:firstRow>
    <a:neCell>
      <a:tcTxStyle/>
    </a:neCell>
    <a:nwCell>
      <a:tcTxStyle/>
    </a:nwCell>
  </a:tblStyle>
  <a:tblStyle styleId="{FEBB75A2-01BF-44EA-AD25-9338B1AE17CF}" styleName="Table_3">
    <a:wholeTbl>
      <a:tcTxStyle b="off" i="off">
        <a:font>
          <a:latin typeface="Times New Roman"/>
          <a:ea typeface="Times New Roman"/>
          <a:cs typeface="Times New Roman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6E6E6"/>
          </a:solidFill>
        </a:fill>
      </a:tcStyle>
    </a:wholeTbl>
    <a:band1H>
      <a:tcTxStyle/>
      <a:tcStyle>
        <a:fill>
          <a:solidFill>
            <a:srgbClr val="CACACA"/>
          </a:solidFill>
        </a:fill>
      </a:tcStyle>
    </a:band1H>
    <a:band2H>
      <a:tcTxStyle/>
    </a:band2H>
    <a:band1V>
      <a:tcTxStyle/>
      <a:tcStyle>
        <a:fill>
          <a:solidFill>
            <a:srgbClr val="CACACA"/>
          </a:solidFill>
        </a:fill>
      </a:tcStyle>
    </a:band1V>
    <a:band2V>
      <a:tcTxStyle/>
    </a:band2V>
    <a:lastCol>
      <a:tcTxStyle b="on" i="off">
        <a:font>
          <a:latin typeface="Times New Roman"/>
          <a:ea typeface="Times New Roman"/>
          <a:cs typeface="Times New Roman"/>
        </a:font>
        <a:schemeClr val="lt1"/>
      </a:tcTxStyle>
      <a:tcStyle>
        <a:fill>
          <a:solidFill>
            <a:schemeClr val="dk1"/>
          </a:solidFill>
        </a:fill>
      </a:tcStyle>
    </a:lastCol>
    <a:firstCol>
      <a:tcTxStyle b="on" i="off">
        <a:font>
          <a:latin typeface="Times New Roman"/>
          <a:ea typeface="Times New Roman"/>
          <a:cs typeface="Times New Roman"/>
        </a:font>
        <a:schemeClr val="lt1"/>
      </a:tcTxStyle>
      <a:tcStyle>
        <a:fill>
          <a:solidFill>
            <a:schemeClr val="dk1"/>
          </a:solidFill>
        </a:fill>
      </a:tcStyle>
    </a:firstCol>
    <a:lastRow>
      <a:tcTxStyle b="on" i="off">
        <a:font>
          <a:latin typeface="Times New Roman"/>
          <a:ea typeface="Times New Roman"/>
          <a:cs typeface="Times New Roman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dk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Times New Roman"/>
          <a:ea typeface="Times New Roman"/>
          <a:cs typeface="Times New Roman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dk1"/>
          </a:solidFill>
        </a:fill>
      </a:tcStyle>
    </a:firstRow>
    <a:neCell>
      <a:tcTxStyle/>
    </a:neCell>
    <a:nwCell>
      <a:tcTxStyle/>
    </a:nwCell>
  </a:tblStyle>
  <a:tblStyle styleId="{AF688F29-89AA-41CB-B740-2F4953D88366}" styleName="Table_4">
    <a:wholeTbl>
      <a:tcTxStyle b="off" i="off">
        <a:font>
          <a:latin typeface="Times New Roman"/>
          <a:ea typeface="Times New Roman"/>
          <a:cs typeface="Times New Roman"/>
        </a:font>
        <a:schemeClr val="dk1"/>
      </a:tcTxStyle>
      <a:tcStyle>
        <a:tcBdr>
          <a:left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190" Type="http://schemas.openxmlformats.org/officeDocument/2006/relationships/slide" Target="slides/slide18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194" Type="http://schemas.openxmlformats.org/officeDocument/2006/relationships/slide" Target="slides/slide188.xml"/><Relationship Id="rId43" Type="http://schemas.openxmlformats.org/officeDocument/2006/relationships/slide" Target="slides/slide37.xml"/><Relationship Id="rId193" Type="http://schemas.openxmlformats.org/officeDocument/2006/relationships/slide" Target="slides/slide187.xml"/><Relationship Id="rId46" Type="http://schemas.openxmlformats.org/officeDocument/2006/relationships/slide" Target="slides/slide40.xml"/><Relationship Id="rId192" Type="http://schemas.openxmlformats.org/officeDocument/2006/relationships/slide" Target="slides/slide186.xml"/><Relationship Id="rId45" Type="http://schemas.openxmlformats.org/officeDocument/2006/relationships/slide" Target="slides/slide39.xml"/><Relationship Id="rId191" Type="http://schemas.openxmlformats.org/officeDocument/2006/relationships/slide" Target="slides/slide185.xml"/><Relationship Id="rId48" Type="http://schemas.openxmlformats.org/officeDocument/2006/relationships/slide" Target="slides/slide42.xml"/><Relationship Id="rId187" Type="http://schemas.openxmlformats.org/officeDocument/2006/relationships/slide" Target="slides/slide181.xml"/><Relationship Id="rId47" Type="http://schemas.openxmlformats.org/officeDocument/2006/relationships/slide" Target="slides/slide41.xml"/><Relationship Id="rId186" Type="http://schemas.openxmlformats.org/officeDocument/2006/relationships/slide" Target="slides/slide180.xml"/><Relationship Id="rId185" Type="http://schemas.openxmlformats.org/officeDocument/2006/relationships/slide" Target="slides/slide179.xml"/><Relationship Id="rId49" Type="http://schemas.openxmlformats.org/officeDocument/2006/relationships/slide" Target="slides/slide43.xml"/><Relationship Id="rId184" Type="http://schemas.openxmlformats.org/officeDocument/2006/relationships/slide" Target="slides/slide178.xml"/><Relationship Id="rId189" Type="http://schemas.openxmlformats.org/officeDocument/2006/relationships/slide" Target="slides/slide183.xml"/><Relationship Id="rId188" Type="http://schemas.openxmlformats.org/officeDocument/2006/relationships/slide" Target="slides/slide18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183" Type="http://schemas.openxmlformats.org/officeDocument/2006/relationships/slide" Target="slides/slide177.xml"/><Relationship Id="rId32" Type="http://schemas.openxmlformats.org/officeDocument/2006/relationships/slide" Target="slides/slide26.xml"/><Relationship Id="rId182" Type="http://schemas.openxmlformats.org/officeDocument/2006/relationships/slide" Target="slides/slide176.xml"/><Relationship Id="rId35" Type="http://schemas.openxmlformats.org/officeDocument/2006/relationships/slide" Target="slides/slide29.xml"/><Relationship Id="rId181" Type="http://schemas.openxmlformats.org/officeDocument/2006/relationships/slide" Target="slides/slide175.xml"/><Relationship Id="rId34" Type="http://schemas.openxmlformats.org/officeDocument/2006/relationships/slide" Target="slides/slide28.xml"/><Relationship Id="rId180" Type="http://schemas.openxmlformats.org/officeDocument/2006/relationships/slide" Target="slides/slide174.xml"/><Relationship Id="rId37" Type="http://schemas.openxmlformats.org/officeDocument/2006/relationships/slide" Target="slides/slide31.xml"/><Relationship Id="rId176" Type="http://schemas.openxmlformats.org/officeDocument/2006/relationships/slide" Target="slides/slide170.xml"/><Relationship Id="rId36" Type="http://schemas.openxmlformats.org/officeDocument/2006/relationships/slide" Target="slides/slide30.xml"/><Relationship Id="rId175" Type="http://schemas.openxmlformats.org/officeDocument/2006/relationships/slide" Target="slides/slide169.xml"/><Relationship Id="rId39" Type="http://schemas.openxmlformats.org/officeDocument/2006/relationships/slide" Target="slides/slide33.xml"/><Relationship Id="rId174" Type="http://schemas.openxmlformats.org/officeDocument/2006/relationships/slide" Target="slides/slide168.xml"/><Relationship Id="rId38" Type="http://schemas.openxmlformats.org/officeDocument/2006/relationships/slide" Target="slides/slide32.xml"/><Relationship Id="rId173" Type="http://schemas.openxmlformats.org/officeDocument/2006/relationships/slide" Target="slides/slide167.xml"/><Relationship Id="rId179" Type="http://schemas.openxmlformats.org/officeDocument/2006/relationships/slide" Target="slides/slide173.xml"/><Relationship Id="rId178" Type="http://schemas.openxmlformats.org/officeDocument/2006/relationships/slide" Target="slides/slide172.xml"/><Relationship Id="rId177" Type="http://schemas.openxmlformats.org/officeDocument/2006/relationships/slide" Target="slides/slide171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98" Type="http://schemas.openxmlformats.org/officeDocument/2006/relationships/slide" Target="slides/slide192.xml"/><Relationship Id="rId14" Type="http://schemas.openxmlformats.org/officeDocument/2006/relationships/slide" Target="slides/slide8.xml"/><Relationship Id="rId197" Type="http://schemas.openxmlformats.org/officeDocument/2006/relationships/slide" Target="slides/slide191.xml"/><Relationship Id="rId17" Type="http://schemas.openxmlformats.org/officeDocument/2006/relationships/slide" Target="slides/slide11.xml"/><Relationship Id="rId196" Type="http://schemas.openxmlformats.org/officeDocument/2006/relationships/slide" Target="slides/slide190.xml"/><Relationship Id="rId16" Type="http://schemas.openxmlformats.org/officeDocument/2006/relationships/slide" Target="slides/slide10.xml"/><Relationship Id="rId195" Type="http://schemas.openxmlformats.org/officeDocument/2006/relationships/slide" Target="slides/slide189.xml"/><Relationship Id="rId19" Type="http://schemas.openxmlformats.org/officeDocument/2006/relationships/slide" Target="slides/slide13.xml"/><Relationship Id="rId18" Type="http://schemas.openxmlformats.org/officeDocument/2006/relationships/slide" Target="slides/slide12.xml"/><Relationship Id="rId199" Type="http://schemas.openxmlformats.org/officeDocument/2006/relationships/font" Target="fonts/Arimo-regular.fntdata"/><Relationship Id="rId84" Type="http://schemas.openxmlformats.org/officeDocument/2006/relationships/slide" Target="slides/slide78.xml"/><Relationship Id="rId83" Type="http://schemas.openxmlformats.org/officeDocument/2006/relationships/slide" Target="slides/slide77.xml"/><Relationship Id="rId86" Type="http://schemas.openxmlformats.org/officeDocument/2006/relationships/slide" Target="slides/slide80.xml"/><Relationship Id="rId85" Type="http://schemas.openxmlformats.org/officeDocument/2006/relationships/slide" Target="slides/slide79.xml"/><Relationship Id="rId88" Type="http://schemas.openxmlformats.org/officeDocument/2006/relationships/slide" Target="slides/slide82.xml"/><Relationship Id="rId150" Type="http://schemas.openxmlformats.org/officeDocument/2006/relationships/slide" Target="slides/slide144.xml"/><Relationship Id="rId87" Type="http://schemas.openxmlformats.org/officeDocument/2006/relationships/slide" Target="slides/slide81.xml"/><Relationship Id="rId89" Type="http://schemas.openxmlformats.org/officeDocument/2006/relationships/slide" Target="slides/slide83.xml"/><Relationship Id="rId80" Type="http://schemas.openxmlformats.org/officeDocument/2006/relationships/slide" Target="slides/slide74.xml"/><Relationship Id="rId82" Type="http://schemas.openxmlformats.org/officeDocument/2006/relationships/slide" Target="slides/slide76.xml"/><Relationship Id="rId81" Type="http://schemas.openxmlformats.org/officeDocument/2006/relationships/slide" Target="slides/slide75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149" Type="http://schemas.openxmlformats.org/officeDocument/2006/relationships/slide" Target="slides/slide143.xml"/><Relationship Id="rId4" Type="http://schemas.openxmlformats.org/officeDocument/2006/relationships/tableStyles" Target="tableStyles.xml"/><Relationship Id="rId148" Type="http://schemas.openxmlformats.org/officeDocument/2006/relationships/slide" Target="slides/slide142.xml"/><Relationship Id="rId9" Type="http://schemas.openxmlformats.org/officeDocument/2006/relationships/slide" Target="slides/slide3.xml"/><Relationship Id="rId143" Type="http://schemas.openxmlformats.org/officeDocument/2006/relationships/slide" Target="slides/slide137.xml"/><Relationship Id="rId142" Type="http://schemas.openxmlformats.org/officeDocument/2006/relationships/slide" Target="slides/slide136.xml"/><Relationship Id="rId141" Type="http://schemas.openxmlformats.org/officeDocument/2006/relationships/slide" Target="slides/slide135.xml"/><Relationship Id="rId140" Type="http://schemas.openxmlformats.org/officeDocument/2006/relationships/slide" Target="slides/slide134.xml"/><Relationship Id="rId5" Type="http://schemas.openxmlformats.org/officeDocument/2006/relationships/slideMaster" Target="slideMasters/slideMaster1.xml"/><Relationship Id="rId147" Type="http://schemas.openxmlformats.org/officeDocument/2006/relationships/slide" Target="slides/slide141.xml"/><Relationship Id="rId6" Type="http://schemas.openxmlformats.org/officeDocument/2006/relationships/notesMaster" Target="notesMasters/notesMaster1.xml"/><Relationship Id="rId146" Type="http://schemas.openxmlformats.org/officeDocument/2006/relationships/slide" Target="slides/slide140.xml"/><Relationship Id="rId7" Type="http://schemas.openxmlformats.org/officeDocument/2006/relationships/slide" Target="slides/slide1.xml"/><Relationship Id="rId145" Type="http://schemas.openxmlformats.org/officeDocument/2006/relationships/slide" Target="slides/slide139.xml"/><Relationship Id="rId8" Type="http://schemas.openxmlformats.org/officeDocument/2006/relationships/slide" Target="slides/slide2.xml"/><Relationship Id="rId144" Type="http://schemas.openxmlformats.org/officeDocument/2006/relationships/slide" Target="slides/slide138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75" Type="http://schemas.openxmlformats.org/officeDocument/2006/relationships/slide" Target="slides/slide69.xml"/><Relationship Id="rId74" Type="http://schemas.openxmlformats.org/officeDocument/2006/relationships/slide" Target="slides/slide68.xml"/><Relationship Id="rId77" Type="http://schemas.openxmlformats.org/officeDocument/2006/relationships/slide" Target="slides/slide71.xml"/><Relationship Id="rId76" Type="http://schemas.openxmlformats.org/officeDocument/2006/relationships/slide" Target="slides/slide70.xml"/><Relationship Id="rId79" Type="http://schemas.openxmlformats.org/officeDocument/2006/relationships/slide" Target="slides/slide73.xml"/><Relationship Id="rId78" Type="http://schemas.openxmlformats.org/officeDocument/2006/relationships/slide" Target="slides/slide72.xml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139" Type="http://schemas.openxmlformats.org/officeDocument/2006/relationships/slide" Target="slides/slide133.xml"/><Relationship Id="rId138" Type="http://schemas.openxmlformats.org/officeDocument/2006/relationships/slide" Target="slides/slide132.xml"/><Relationship Id="rId137" Type="http://schemas.openxmlformats.org/officeDocument/2006/relationships/slide" Target="slides/slide131.xml"/><Relationship Id="rId132" Type="http://schemas.openxmlformats.org/officeDocument/2006/relationships/slide" Target="slides/slide126.xml"/><Relationship Id="rId131" Type="http://schemas.openxmlformats.org/officeDocument/2006/relationships/slide" Target="slides/slide125.xml"/><Relationship Id="rId130" Type="http://schemas.openxmlformats.org/officeDocument/2006/relationships/slide" Target="slides/slide124.xml"/><Relationship Id="rId136" Type="http://schemas.openxmlformats.org/officeDocument/2006/relationships/slide" Target="slides/slide130.xml"/><Relationship Id="rId135" Type="http://schemas.openxmlformats.org/officeDocument/2006/relationships/slide" Target="slides/slide129.xml"/><Relationship Id="rId134" Type="http://schemas.openxmlformats.org/officeDocument/2006/relationships/slide" Target="slides/slide128.xml"/><Relationship Id="rId133" Type="http://schemas.openxmlformats.org/officeDocument/2006/relationships/slide" Target="slides/slide127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66" Type="http://schemas.openxmlformats.org/officeDocument/2006/relationships/slide" Target="slides/slide60.xml"/><Relationship Id="rId172" Type="http://schemas.openxmlformats.org/officeDocument/2006/relationships/slide" Target="slides/slide166.xml"/><Relationship Id="rId65" Type="http://schemas.openxmlformats.org/officeDocument/2006/relationships/slide" Target="slides/slide59.xml"/><Relationship Id="rId171" Type="http://schemas.openxmlformats.org/officeDocument/2006/relationships/slide" Target="slides/slide165.xml"/><Relationship Id="rId68" Type="http://schemas.openxmlformats.org/officeDocument/2006/relationships/slide" Target="slides/slide62.xml"/><Relationship Id="rId170" Type="http://schemas.openxmlformats.org/officeDocument/2006/relationships/slide" Target="slides/slide164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165" Type="http://schemas.openxmlformats.org/officeDocument/2006/relationships/slide" Target="slides/slide159.xml"/><Relationship Id="rId69" Type="http://schemas.openxmlformats.org/officeDocument/2006/relationships/slide" Target="slides/slide63.xml"/><Relationship Id="rId164" Type="http://schemas.openxmlformats.org/officeDocument/2006/relationships/slide" Target="slides/slide158.xml"/><Relationship Id="rId163" Type="http://schemas.openxmlformats.org/officeDocument/2006/relationships/slide" Target="slides/slide157.xml"/><Relationship Id="rId162" Type="http://schemas.openxmlformats.org/officeDocument/2006/relationships/slide" Target="slides/slide156.xml"/><Relationship Id="rId169" Type="http://schemas.openxmlformats.org/officeDocument/2006/relationships/slide" Target="slides/slide163.xml"/><Relationship Id="rId168" Type="http://schemas.openxmlformats.org/officeDocument/2006/relationships/slide" Target="slides/slide162.xml"/><Relationship Id="rId167" Type="http://schemas.openxmlformats.org/officeDocument/2006/relationships/slide" Target="slides/slide161.xml"/><Relationship Id="rId166" Type="http://schemas.openxmlformats.org/officeDocument/2006/relationships/slide" Target="slides/slide160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55" Type="http://schemas.openxmlformats.org/officeDocument/2006/relationships/slide" Target="slides/slide49.xml"/><Relationship Id="rId161" Type="http://schemas.openxmlformats.org/officeDocument/2006/relationships/slide" Target="slides/slide155.xml"/><Relationship Id="rId54" Type="http://schemas.openxmlformats.org/officeDocument/2006/relationships/slide" Target="slides/slide48.xml"/><Relationship Id="rId160" Type="http://schemas.openxmlformats.org/officeDocument/2006/relationships/slide" Target="slides/slide154.xml"/><Relationship Id="rId57" Type="http://schemas.openxmlformats.org/officeDocument/2006/relationships/slide" Target="slides/slide51.xml"/><Relationship Id="rId56" Type="http://schemas.openxmlformats.org/officeDocument/2006/relationships/slide" Target="slides/slide50.xml"/><Relationship Id="rId159" Type="http://schemas.openxmlformats.org/officeDocument/2006/relationships/slide" Target="slides/slide153.xml"/><Relationship Id="rId59" Type="http://schemas.openxmlformats.org/officeDocument/2006/relationships/slide" Target="slides/slide53.xml"/><Relationship Id="rId154" Type="http://schemas.openxmlformats.org/officeDocument/2006/relationships/slide" Target="slides/slide148.xml"/><Relationship Id="rId58" Type="http://schemas.openxmlformats.org/officeDocument/2006/relationships/slide" Target="slides/slide52.xml"/><Relationship Id="rId153" Type="http://schemas.openxmlformats.org/officeDocument/2006/relationships/slide" Target="slides/slide147.xml"/><Relationship Id="rId152" Type="http://schemas.openxmlformats.org/officeDocument/2006/relationships/slide" Target="slides/slide146.xml"/><Relationship Id="rId151" Type="http://schemas.openxmlformats.org/officeDocument/2006/relationships/slide" Target="slides/slide145.xml"/><Relationship Id="rId158" Type="http://schemas.openxmlformats.org/officeDocument/2006/relationships/slide" Target="slides/slide152.xml"/><Relationship Id="rId157" Type="http://schemas.openxmlformats.org/officeDocument/2006/relationships/slide" Target="slides/slide151.xml"/><Relationship Id="rId156" Type="http://schemas.openxmlformats.org/officeDocument/2006/relationships/slide" Target="slides/slide150.xml"/><Relationship Id="rId155" Type="http://schemas.openxmlformats.org/officeDocument/2006/relationships/slide" Target="slides/slide149.xml"/><Relationship Id="rId107" Type="http://schemas.openxmlformats.org/officeDocument/2006/relationships/slide" Target="slides/slide101.xml"/><Relationship Id="rId106" Type="http://schemas.openxmlformats.org/officeDocument/2006/relationships/slide" Target="slides/slide100.xml"/><Relationship Id="rId105" Type="http://schemas.openxmlformats.org/officeDocument/2006/relationships/slide" Target="slides/slide99.xml"/><Relationship Id="rId104" Type="http://schemas.openxmlformats.org/officeDocument/2006/relationships/slide" Target="slides/slide98.xml"/><Relationship Id="rId109" Type="http://schemas.openxmlformats.org/officeDocument/2006/relationships/slide" Target="slides/slide103.xml"/><Relationship Id="rId108" Type="http://schemas.openxmlformats.org/officeDocument/2006/relationships/slide" Target="slides/slide102.xml"/><Relationship Id="rId103" Type="http://schemas.openxmlformats.org/officeDocument/2006/relationships/slide" Target="slides/slide97.xml"/><Relationship Id="rId102" Type="http://schemas.openxmlformats.org/officeDocument/2006/relationships/slide" Target="slides/slide96.xml"/><Relationship Id="rId101" Type="http://schemas.openxmlformats.org/officeDocument/2006/relationships/slide" Target="slides/slide95.xml"/><Relationship Id="rId100" Type="http://schemas.openxmlformats.org/officeDocument/2006/relationships/slide" Target="slides/slide94.xml"/><Relationship Id="rId129" Type="http://schemas.openxmlformats.org/officeDocument/2006/relationships/slide" Target="slides/slide123.xml"/><Relationship Id="rId128" Type="http://schemas.openxmlformats.org/officeDocument/2006/relationships/slide" Target="slides/slide122.xml"/><Relationship Id="rId127" Type="http://schemas.openxmlformats.org/officeDocument/2006/relationships/slide" Target="slides/slide121.xml"/><Relationship Id="rId126" Type="http://schemas.openxmlformats.org/officeDocument/2006/relationships/slide" Target="slides/slide120.xml"/><Relationship Id="rId121" Type="http://schemas.openxmlformats.org/officeDocument/2006/relationships/slide" Target="slides/slide115.xml"/><Relationship Id="rId120" Type="http://schemas.openxmlformats.org/officeDocument/2006/relationships/slide" Target="slides/slide114.xml"/><Relationship Id="rId125" Type="http://schemas.openxmlformats.org/officeDocument/2006/relationships/slide" Target="slides/slide119.xml"/><Relationship Id="rId124" Type="http://schemas.openxmlformats.org/officeDocument/2006/relationships/slide" Target="slides/slide118.xml"/><Relationship Id="rId123" Type="http://schemas.openxmlformats.org/officeDocument/2006/relationships/slide" Target="slides/slide117.xml"/><Relationship Id="rId122" Type="http://schemas.openxmlformats.org/officeDocument/2006/relationships/slide" Target="slides/slide116.xml"/><Relationship Id="rId95" Type="http://schemas.openxmlformats.org/officeDocument/2006/relationships/slide" Target="slides/slide89.xml"/><Relationship Id="rId94" Type="http://schemas.openxmlformats.org/officeDocument/2006/relationships/slide" Target="slides/slide88.xml"/><Relationship Id="rId97" Type="http://schemas.openxmlformats.org/officeDocument/2006/relationships/slide" Target="slides/slide91.xml"/><Relationship Id="rId96" Type="http://schemas.openxmlformats.org/officeDocument/2006/relationships/slide" Target="slides/slide90.xml"/><Relationship Id="rId99" Type="http://schemas.openxmlformats.org/officeDocument/2006/relationships/slide" Target="slides/slide93.xml"/><Relationship Id="rId98" Type="http://schemas.openxmlformats.org/officeDocument/2006/relationships/slide" Target="slides/slide92.xml"/><Relationship Id="rId91" Type="http://schemas.openxmlformats.org/officeDocument/2006/relationships/slide" Target="slides/slide85.xml"/><Relationship Id="rId90" Type="http://schemas.openxmlformats.org/officeDocument/2006/relationships/slide" Target="slides/slide84.xml"/><Relationship Id="rId93" Type="http://schemas.openxmlformats.org/officeDocument/2006/relationships/slide" Target="slides/slide87.xml"/><Relationship Id="rId92" Type="http://schemas.openxmlformats.org/officeDocument/2006/relationships/slide" Target="slides/slide86.xml"/><Relationship Id="rId118" Type="http://schemas.openxmlformats.org/officeDocument/2006/relationships/slide" Target="slides/slide112.xml"/><Relationship Id="rId117" Type="http://schemas.openxmlformats.org/officeDocument/2006/relationships/slide" Target="slides/slide111.xml"/><Relationship Id="rId116" Type="http://schemas.openxmlformats.org/officeDocument/2006/relationships/slide" Target="slides/slide110.xml"/><Relationship Id="rId115" Type="http://schemas.openxmlformats.org/officeDocument/2006/relationships/slide" Target="slides/slide109.xml"/><Relationship Id="rId119" Type="http://schemas.openxmlformats.org/officeDocument/2006/relationships/slide" Target="slides/slide113.xml"/><Relationship Id="rId110" Type="http://schemas.openxmlformats.org/officeDocument/2006/relationships/slide" Target="slides/slide104.xml"/><Relationship Id="rId114" Type="http://schemas.openxmlformats.org/officeDocument/2006/relationships/slide" Target="slides/slide108.xml"/><Relationship Id="rId113" Type="http://schemas.openxmlformats.org/officeDocument/2006/relationships/slide" Target="slides/slide107.xml"/><Relationship Id="rId112" Type="http://schemas.openxmlformats.org/officeDocument/2006/relationships/slide" Target="slides/slide106.xml"/><Relationship Id="rId111" Type="http://schemas.openxmlformats.org/officeDocument/2006/relationships/slide" Target="slides/slide105.xml"/><Relationship Id="rId206" Type="http://schemas.openxmlformats.org/officeDocument/2006/relationships/font" Target="fonts/HelveticaNeue-boldItalic.fntdata"/><Relationship Id="rId205" Type="http://schemas.openxmlformats.org/officeDocument/2006/relationships/font" Target="fonts/HelveticaNeue-italic.fntdata"/><Relationship Id="rId204" Type="http://schemas.openxmlformats.org/officeDocument/2006/relationships/font" Target="fonts/HelveticaNeue-bold.fntdata"/><Relationship Id="rId203" Type="http://schemas.openxmlformats.org/officeDocument/2006/relationships/font" Target="fonts/HelveticaNeue-regular.fntdata"/><Relationship Id="rId207" Type="http://customschemas.google.com/relationships/presentationmetadata" Target="metadata"/><Relationship Id="rId202" Type="http://schemas.openxmlformats.org/officeDocument/2006/relationships/font" Target="fonts/Arimo-boldItalic.fntdata"/><Relationship Id="rId201" Type="http://schemas.openxmlformats.org/officeDocument/2006/relationships/font" Target="fonts/Arimo-italic.fntdata"/><Relationship Id="rId200" Type="http://schemas.openxmlformats.org/officeDocument/2006/relationships/font" Target="fonts/Arimo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30" name="Google Shape;130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225" name="Google Shape;225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2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3" name="Google Shape;1293;p1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294" name="Google Shape;1294;p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295" name="Google Shape;1295;p11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7" name="Shape 1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8" name="Google Shape;1338;p1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339" name="Google Shape;1339;p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0" name="Google Shape;1340;p11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11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48" name="Google Shape;1348;p1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349" name="Google Shape;1349;p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2" name="Shape 1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3" name="Google Shape;1363;g31161a0983e_0_208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364" name="Google Shape;1364;g31161a0983e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5" name="Google Shape;1365;g31161a0983e_0_20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2" name="Shape 1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3" name="Google Shape;1373;g31161a0983e_0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4" name="Google Shape;1374;g31161a0983e_0_2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g31161a0983e_0_238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396" name="Google Shape;1396;g31161a0983e_0_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7" name="Google Shape;1397;g31161a0983e_0_23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7" name="Shape 1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8" name="Google Shape;1438;g31161a0983e_0_28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439" name="Google Shape;1439;g31161a0983e_0_2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0" name="Google Shape;1440;g31161a0983e_0_28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7" name="Shape 1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8" name="Google Shape;1478;g31161a0983e_0_319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479" name="Google Shape;1479;g31161a0983e_0_3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g31161a0983e_0_31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7" name="Shape 1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8" name="Google Shape;1518;g31161a0983e_0_358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519" name="Google Shape;1519;g31161a0983e_0_3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0" name="Google Shape;1520;g31161a0983e_0_35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2" name="Shape 1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" name="Google Shape;1543;g31161a0983e_0_382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544" name="Google Shape;1544;g31161a0983e_0_3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5" name="Google Shape;1545;g31161a0983e_0_38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239" name="Google Shape;239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7" name="Shape 1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8" name="Google Shape;1568;g31161a0983e_0_406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569" name="Google Shape;1569;g31161a0983e_0_4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0" name="Google Shape;1570;g31161a0983e_0_40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4" name="Shape 1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5" name="Google Shape;1595;g31161a0983e_0_432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596" name="Google Shape;1596;g31161a0983e_0_4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7" name="Google Shape;1597;g31161a0983e_0_43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4" name="Shape 1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5" name="Google Shape;1615;g31161a0983e_0_4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6" name="Google Shape;1616;g31161a0983e_0_45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4" name="Shape 1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5" name="Google Shape;1625;g31161a0983e_0_4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6" name="Google Shape;1626;g31161a0983e_0_46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4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g31161a0983e_0_4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6" name="Google Shape;1636;g31161a0983e_0_47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4" name="Shape 1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5" name="Google Shape;1645;g31161a0983e_0_4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6" name="Google Shape;1646;g31161a0983e_0_48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4" name="Shape 1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5" name="Google Shape;1655;g31161a0983e_0_4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6" name="Google Shape;1656;g31161a0983e_0_49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4" name="Shape 1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5" name="Google Shape;1665;g31161a0983e_0_5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6" name="Google Shape;1666;g31161a0983e_0_50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4" name="Shape 1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5" name="Google Shape;1675;g31161a0983e_0_5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6" name="Google Shape;1676;g31161a0983e_0_5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g31161a0983e_0_521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686" name="Google Shape;1686;g31161a0983e_0_5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7" name="Google Shape;1687;g31161a0983e_0_52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259" name="Google Shape;259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1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5" name="Shape 1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6" name="Google Shape;1696;p11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97" name="Google Shape;1697;p1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698" name="Google Shape;1698;p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8" name="Shape 1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9" name="Google Shape;1709;p1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710" name="Google Shape;1710;p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1" name="Google Shape;1711;p11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1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721" name="Google Shape;1721;p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2" name="Google Shape;1722;p11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1" name="Shape 1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2" name="Google Shape;1732;p1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733" name="Google Shape;1733;p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734" name="Google Shape;1734;p11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5" name="Shape 1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6" name="Google Shape;1746;p1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747" name="Google Shape;1747;p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8" name="Google Shape;1748;p11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2" name="Shape 1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3" name="Google Shape;1793;p1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794" name="Google Shape;1794;p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5" name="Google Shape;1795;p12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3" name="Shape 1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4" name="Google Shape;1804;p1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805" name="Google Shape;1805;p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6" name="Google Shape;1806;p12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3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Google Shape;1844;p12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5" name="Google Shape;1845;p1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46" name="Google Shape;1846;p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12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3" name="Google Shape;1863;p1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64" name="Google Shape;1864;p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1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873" name="Google Shape;1873;p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4" name="Google Shape;1874;p12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274" name="Google Shape;274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1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6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31161a0983e_0_54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888" name="Google Shape;1888;g31161a0983e_0_5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9" name="Google Shape;1889;g31161a0983e_0_54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2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p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4" name="Google Shape;1894;p12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12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907" name="Google Shape;1907;p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8" name="Google Shape;1908;p12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4" name="Shape 1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5" name="Google Shape;1915;p1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916" name="Google Shape;1916;p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917" name="Google Shape;1917;p12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2" name="Shape 1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3" name="Google Shape;1923;p1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924" name="Google Shape;1924;p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5" name="Google Shape;1925;p13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2" name="Google Shape;1932;p13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13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939" name="Google Shape;1939;p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0" name="Google Shape;1940;p13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13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958" name="Google Shape;1958;p13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959" name="Google Shape;1959;p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5" name="Shape 1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" name="Google Shape;1966;p13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967" name="Google Shape;1967;p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8" name="Google Shape;1968;p13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4" name="Shape 1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5" name="Google Shape;1975;p13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976" name="Google Shape;1976;p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7" name="Google Shape;1977;p13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289" name="Google Shape;289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1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8" name="Shape 1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9" name="Google Shape;1989;p13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990" name="Google Shape;1990;p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1" name="Google Shape;1991;p13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5" name="Shape 2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6" name="Google Shape;2006;p168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2007" name="Google Shape;2007;p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8" name="Google Shape;2008;p16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5" name="Shape 2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6" name="Google Shape;2016;p16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2017" name="Google Shape;2017;p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8" name="Google Shape;2018;p16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4" name="Shape 2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5" name="Google Shape;2025;p17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2026" name="Google Shape;2026;p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7" name="Google Shape;2027;p17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17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2035" name="Google Shape;2035;p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6" name="Google Shape;2036;p17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6" name="Shape 2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7" name="Google Shape;2047;p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8" name="Google Shape;2048;p17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6" name="Shape 2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7" name="Google Shape;2057;p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8" name="Google Shape;2058;p17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174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069" name="Google Shape;2069;p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0" name="Google Shape;2070;p17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8" name="Shape 2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9" name="Google Shape;2079;p17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2080" name="Google Shape;2080;p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1" name="Google Shape;2081;p17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7" name="Shape 2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8" name="Google Shape;2098;p176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2099" name="Google Shape;2099;p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0" name="Google Shape;2100;p17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1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04" name="Google Shape;304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05" name="Google Shape;305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177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2131" name="Google Shape;2131;p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2" name="Google Shape;2132;p17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9" name="Shape 2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" name="Google Shape;2150;p178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2151" name="Google Shape;2151;p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2" name="Google Shape;2152;p17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4" name="Shape 2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5" name="Google Shape;2185;p179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2186" name="Google Shape;2186;p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7" name="Google Shape;2187;p17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6" name="Google Shape;2206;p18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2" name="Shape 2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3" name="Google Shape;2213;p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4" name="Google Shape;2214;p18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2" name="Shape 2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3" name="Google Shape;2223;p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4" name="Google Shape;2224;p18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1" name="Shape 2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2" name="Google Shape;2232;p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3" name="Google Shape;2233;p18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0" name="Shape 2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1" name="Google Shape;2241;p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2" name="Google Shape;2242;p18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0" name="Shape 2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1" name="Google Shape;2251;p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2" name="Google Shape;2252;p18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0" name="Shape 2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1" name="Google Shape;2261;p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2" name="Google Shape;2262;p18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324" name="Google Shape;324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" name="Google Shape;325;p1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2" name="Shape 2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3" name="Google Shape;2273;p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4" name="Google Shape;2274;p18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1" name="Shape 2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2" name="Google Shape;2282;p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3" name="Google Shape;2283;p18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1" name="Shape 2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2" name="Google Shape;2292;p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3" name="Google Shape;2293;p18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3" name="Google Shape;2303;p19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1" name="Shape 2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2" name="Google Shape;2312;p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3" name="Google Shape;2313;p19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2" name="Shape 2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3" name="Google Shape;2323;p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4" name="Google Shape;2324;p19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1" name="Shape 2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2" name="Google Shape;2332;p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3" name="Google Shape;2333;p19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2" name="Shape 2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3" name="Google Shape;2343;p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4" name="Google Shape;2344;p19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1" name="Shape 2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2" name="Google Shape;2352;p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3" name="Google Shape;2353;p19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2" name="Google Shape;2362;p19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356" name="Google Shape;356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7" name="Google Shape;357;p1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0" name="Shape 2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1" name="Google Shape;2371;p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2" name="Google Shape;2372;p19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9" name="Shape 2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0" name="Google Shape;2380;p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1" name="Google Shape;2381;p19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8" name="Shape 2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9" name="Google Shape;2389;p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0" name="Google Shape;2390;p19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8" name="Shape 2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9" name="Google Shape;2399;p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0" name="Google Shape;2400;p20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6" name="Shape 2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7" name="Google Shape;2407;p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8" name="Google Shape;2408;p20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4" name="Shape 2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5" name="Google Shape;2415;p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6" name="Google Shape;2416;p20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2" name="Shape 2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3" name="Google Shape;2423;p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4" name="Google Shape;2424;p20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0" name="Shape 2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1" name="Google Shape;2431;p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2" name="Google Shape;2432;p20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9" name="Shape 2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0" name="Google Shape;2440;p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1" name="Google Shape;2441;p20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9" name="Shape 2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0" name="Google Shape;2450;p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1" name="Google Shape;2451;p20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1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74" name="Google Shape;374;p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75" name="Google Shape;375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9" name="Shape 2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0" name="Google Shape;2460;p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1" name="Google Shape;2461;p20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0" name="Shape 2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1" name="Google Shape;2471;p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2" name="Google Shape;2472;p20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0" name="Shape 2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1" name="Google Shape;2481;p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2" name="Google Shape;2482;p20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9" name="Shape 2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0" name="Google Shape;2490;p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1" name="Google Shape;2491;p2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8" name="Shape 2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9" name="Google Shape;2499;p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0" name="Google Shape;2500;p2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7" name="Shape 2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" name="Google Shape;2508;p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9" name="Google Shape;2509;p2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7" name="Shape 2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8" name="Google Shape;2518;p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9" name="Google Shape;2519;p2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7" name="Shape 2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8" name="Google Shape;2528;p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9" name="Google Shape;2529;p2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7" name="Shape 2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8" name="Google Shape;2538;p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9" name="Google Shape;2539;p2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7" name="Shape 2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8" name="Google Shape;2548;p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9" name="Google Shape;2549;p2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386" name="Google Shape;386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p1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7" name="Shape 2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8" name="Google Shape;2558;p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9" name="Google Shape;2559;p2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8" name="Google Shape;2568;p2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7" name="Shape 2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8" name="Google Shape;2578;p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9" name="Google Shape;2579;p2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40" name="Google Shape;140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41" name="Google Shape;141;p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p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407" name="Google Shape;407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p2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416" name="Google Shape;416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p2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31161a0983e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31161a0983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" name="Google Shape;429;g31161a0983e_0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30faf593496_0_3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436" name="Google Shape;436;g30faf593496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" name="Google Shape;437;g30faf593496_0_3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45" name="Google Shape;445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p2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2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57" name="Google Shape;457;p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58" name="Google Shape;458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b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30faf593496_0_4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67" name="Google Shape;467;g30faf593496_0_4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68" name="Google Shape;468;g30faf593496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b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30faf593496_0_5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76" name="Google Shape;476;g30faf593496_0_5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77" name="Google Shape;477;g30faf593496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b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30faf593496_0_7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89" name="Google Shape;489;g30faf593496_0_7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90" name="Google Shape;490;g30faf593496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b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9" name="Google Shape;149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30faf593496_1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99" name="Google Shape;499;g30faf593496_1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00" name="Google Shape;500;g30faf593496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b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508" name="Google Shape;508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9" name="Google Shape;509;p2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30faf593496_1_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518" name="Google Shape;518;g30faf593496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9" name="Google Shape;519;g30faf593496_1_1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2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28" name="Google Shape;528;p2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29" name="Google Shape;529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2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38" name="Google Shape;538;p2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39" name="Google Shape;539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 i="0"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2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50" name="Google Shape;550;p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51" name="Google Shape;551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30faf593496_1_2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63" name="Google Shape;563;g30faf593496_1_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64" name="Google Shape;564;g30faf593496_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577" name="Google Shape;577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578" name="Google Shape;578;p3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3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90" name="Google Shape;590;p3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91" name="Google Shape;591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3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99" name="Google Shape;599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 b="0"/>
          </a:p>
        </p:txBody>
      </p:sp>
      <p:sp>
        <p:nvSpPr>
          <p:cNvPr id="600" name="Google Shape;600;p3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0faf593496_0_0:notes"/>
          <p:cNvSpPr txBox="1"/>
          <p:nvPr/>
        </p:nvSpPr>
        <p:spPr>
          <a:xfrm>
            <a:off x="3883899" y="8685569"/>
            <a:ext cx="2972400" cy="456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sp>
        <p:nvSpPr>
          <p:cNvPr id="158" name="Google Shape;158;g30faf593496_0_0:notes"/>
          <p:cNvSpPr/>
          <p:nvPr>
            <p:ph idx="2" type="sldImg"/>
          </p:nvPr>
        </p:nvSpPr>
        <p:spPr>
          <a:xfrm>
            <a:off x="909785" y="686202"/>
            <a:ext cx="5038500" cy="3428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9" name="Google Shape;159;g30faf593496_0_0:notes"/>
          <p:cNvSpPr txBox="1"/>
          <p:nvPr>
            <p:ph idx="1" type="body"/>
          </p:nvPr>
        </p:nvSpPr>
        <p:spPr>
          <a:xfrm>
            <a:off x="685962" y="4343515"/>
            <a:ext cx="5486100" cy="41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3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09" name="Google Shape;609;p3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10" name="Google Shape;610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3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19" name="Google Shape;619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620" name="Google Shape;620;p3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3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28" name="Google Shape;628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9" name="Google Shape;629;p3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3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639" name="Google Shape;639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11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640" name="Google Shape;640;p3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3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48" name="Google Shape;648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 b="0" i="0"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9" name="Google Shape;649;p3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3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61" name="Google Shape;661;p3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62" name="Google Shape;662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4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70" name="Google Shape;670;p4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71" name="Google Shape;671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4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81" name="Google Shape;681;p4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82" name="Google Shape;682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4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702" name="Google Shape;702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703" name="Google Shape;703;p4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p4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12" name="Google Shape;712;p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3" name="Google Shape;713;p4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0faf593496_0_17:notes"/>
          <p:cNvSpPr txBox="1"/>
          <p:nvPr>
            <p:ph idx="1" type="body"/>
          </p:nvPr>
        </p:nvSpPr>
        <p:spPr>
          <a:xfrm>
            <a:off x="685962" y="4343515"/>
            <a:ext cx="5486100" cy="4114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g30faf593496_0_17:notes"/>
          <p:cNvSpPr/>
          <p:nvPr>
            <p:ph idx="2" type="sldImg"/>
          </p:nvPr>
        </p:nvSpPr>
        <p:spPr>
          <a:xfrm>
            <a:off x="909785" y="686202"/>
            <a:ext cx="5038500" cy="3428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4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21" name="Google Shape;721;p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22" name="Google Shape;722;p4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4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32" name="Google Shape;732;p4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33" name="Google Shape;733;p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4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41" name="Google Shape;741;p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2" name="Google Shape;742;p4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4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52" name="Google Shape;752;p4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53" name="Google Shape;753;p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p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1" name="Google Shape;761;p4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p5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69" name="Google Shape;769;p5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70" name="Google Shape;770;p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p5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79" name="Google Shape;779;p5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80" name="Google Shape;780;p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5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88" name="Google Shape;788;p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1600"/>
          </a:p>
        </p:txBody>
      </p:sp>
      <p:sp>
        <p:nvSpPr>
          <p:cNvPr id="789" name="Google Shape;789;p5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5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97" name="Google Shape;797;p5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98" name="Google Shape;798;p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5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06" name="Google Shape;806;p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807" name="Google Shape;807;p5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73" name="Google Shape;173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2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p5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24" name="Google Shape;824;p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5" name="Google Shape;825;p5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9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p5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41" name="Google Shape;841;p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2" name="Google Shape;842;p5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0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p5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52" name="Google Shape;852;p5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53" name="Google Shape;853;p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9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p6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61" name="Google Shape;861;p6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62" name="Google Shape;862;p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8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g31161a0983e_0_19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870" name="Google Shape;870;g31161a0983e_0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1" name="Google Shape;871;g31161a0983e_0_19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7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g31161a0983e_0_19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879" name="Google Shape;879;g31161a0983e_0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0" name="Google Shape;880;g31161a0983e_0_19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6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89" name="Google Shape;889;p6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90" name="Google Shape;890;p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6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98" name="Google Shape;898;p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9" name="Google Shape;899;p6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5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p6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07" name="Google Shape;907;p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8" name="Google Shape;908;p6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4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g31161a0983e_0_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916" name="Google Shape;916;g31161a0983e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917" name="Google Shape;917;g31161a0983e_0_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82" name="Google Shape;182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83" name="Google Shape;183;p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4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g31161a0983e_0_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926" name="Google Shape;926;g31161a0983e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7" name="Google Shape;927;g31161a0983e_0_1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3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Google Shape;934;g31161a0983e_0_3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935" name="Google Shape;935;g31161a0983e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6" name="Google Shape;936;g31161a0983e_0_3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3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g31161a0983e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5" name="Google Shape;945;g31161a0983e_0_4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g31161a0983e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4" name="Google Shape;954;g31161a0983e_0_5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g31161a0983e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3" name="Google Shape;963;g31161a0983e_0_6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0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g31161a0983e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2" name="Google Shape;972;g31161a0983e_0_10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2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Google Shape;983;g31161a0983e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4" name="Google Shape;984;g31161a0983e_0_1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4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Google Shape;995;g31161a0983e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6" name="Google Shape;996;g31161a0983e_0_16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6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Google Shape;1007;g31161a0983e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8" name="Google Shape;1008;g31161a0983e_0_17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p8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20" name="Google Shape;1020;p8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021" name="Google Shape;1021;p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91" name="Google Shape;191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 b="0"/>
          </a:p>
        </p:txBody>
      </p:sp>
      <p:sp>
        <p:nvSpPr>
          <p:cNvPr id="192" name="Google Shape;192;p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7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Google Shape;1028;p8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29" name="Google Shape;1029;p8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030" name="Google Shape;1030;p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8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039" name="Google Shape;1039;p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0" name="Google Shape;1040;p8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6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Google Shape;1047;p9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048" name="Google Shape;1048;p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9" name="Google Shape;1049;p9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0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Google Shape;1061;p9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62" name="Google Shape;1062;p9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063" name="Google Shape;1063;p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9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076" name="Google Shape;1076;p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7" name="Google Shape;1077;p9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9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86" name="Google Shape;1086;p9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087" name="Google Shape;1087;p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None/>
            </a:pPr>
            <a:r>
              <a:t/>
            </a:r>
            <a:endParaRPr b="0" i="0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9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099" name="Google Shape;1099;p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0" name="Google Shape;1100;p9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7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Google Shape;1108;p9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109" name="Google Shape;1109;p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0" name="Google Shape;1110;p9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9" name="Shape 1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0" name="Google Shape;1120;p9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21" name="Google Shape;1121;p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2" name="Google Shape;1122;p9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8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" name="Google Shape;1149;p9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50" name="Google Shape;1150;p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1" name="Google Shape;1151;p9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205" name="Google Shape;205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 b="0"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p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9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60" name="Google Shape;1160;p9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61" name="Google Shape;1161;p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0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72" name="Google Shape;1172;p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3" name="Google Shape;1173;p10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0" name="Shape 1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1" name="Google Shape;1181;p10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82" name="Google Shape;1182;p10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83" name="Google Shape;1183;p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0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03" name="Google Shape;1203;p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4" name="Google Shape;1204;p10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1" name="Shape 1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2" name="Google Shape;1212;p10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213" name="Google Shape;1213;p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 b="0"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4" name="Google Shape;1214;p10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0" name="Shape 1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1" name="Google Shape;1231;p10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32" name="Google Shape;1232;p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3" name="Google Shape;1233;p10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0" name="Shape 1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1" name="Google Shape;1241;p10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242" name="Google Shape;1242;p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3" name="Google Shape;1243;p10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6" name="Shape 1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7" name="Google Shape;1257;p10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58" name="Google Shape;1258;p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9" name="Google Shape;1259;p10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6" name="Shape 1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Google Shape;1267;p10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268" name="Google Shape;1268;p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9" name="Google Shape;1269;p10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3" name="Shape 1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4" name="Google Shape;1284;p10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85" name="Google Shape;1285;p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286" name="Google Shape;1286;p10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空白" showMasterSp="0" type="blank">
  <p:cSld name="BLANK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221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221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221"/>
          <p:cNvSpPr txBox="1"/>
          <p:nvPr>
            <p:ph idx="10" type="dt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221"/>
          <p:cNvSpPr txBox="1"/>
          <p:nvPr>
            <p:ph idx="11" type="ftr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221"/>
          <p:cNvSpPr txBox="1"/>
          <p:nvPr>
            <p:ph idx="12" type="sldNum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含標題的圖片" showMasterSp="0" type="picTx">
  <p:cSld name="PICTURE_WITH_CAPTION_TEXT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30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230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230"/>
          <p:cNvSpPr txBox="1"/>
          <p:nvPr>
            <p:ph type="title"/>
          </p:nvPr>
        </p:nvSpPr>
        <p:spPr>
          <a:xfrm>
            <a:off x="822960" y="5074920"/>
            <a:ext cx="7589520" cy="82296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Times New Roman"/>
              <a:buNone/>
              <a:defRPr b="0" sz="36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230"/>
          <p:cNvSpPr/>
          <p:nvPr>
            <p:ph idx="2" type="pic"/>
          </p:nvPr>
        </p:nvSpPr>
        <p:spPr>
          <a:xfrm>
            <a:off x="12" y="0"/>
            <a:ext cx="9143989" cy="4915076"/>
          </a:xfrm>
          <a:prstGeom prst="rect">
            <a:avLst/>
          </a:prstGeom>
          <a:solidFill>
            <a:srgbClr val="BECAD4"/>
          </a:solidFill>
          <a:ln>
            <a:noFill/>
          </a:ln>
        </p:spPr>
      </p:sp>
      <p:sp>
        <p:nvSpPr>
          <p:cNvPr id="90" name="Google Shape;90;p230"/>
          <p:cNvSpPr txBox="1"/>
          <p:nvPr>
            <p:ph idx="1" type="body"/>
          </p:nvPr>
        </p:nvSpPr>
        <p:spPr>
          <a:xfrm>
            <a:off x="822960" y="5907024"/>
            <a:ext cx="7589520" cy="594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FFFFFF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000"/>
              <a:buNone/>
              <a:defRPr sz="10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91" name="Google Shape;91;p230"/>
          <p:cNvSpPr txBox="1"/>
          <p:nvPr>
            <p:ph idx="10" type="dt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230"/>
          <p:cNvSpPr txBox="1"/>
          <p:nvPr>
            <p:ph idx="11" type="ftr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230"/>
          <p:cNvSpPr txBox="1"/>
          <p:nvPr>
            <p:ph idx="12" type="sldNum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及直排文字" type="vertTx">
  <p:cSld name="VERTICAL_TEXT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31"/>
          <p:cNvSpPr txBox="1"/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231"/>
          <p:cNvSpPr txBox="1"/>
          <p:nvPr>
            <p:ph idx="1" type="body"/>
          </p:nvPr>
        </p:nvSpPr>
        <p:spPr>
          <a:xfrm rot="5400000">
            <a:off x="2583179" y="85514"/>
            <a:ext cx="4023360" cy="75438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00" spcFirstLastPara="1" rIns="4570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indent="-3429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indent="-3429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indent="-3429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indent="-3429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indent="-3429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indent="-3429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indent="-3429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/>
        </p:txBody>
      </p:sp>
      <p:sp>
        <p:nvSpPr>
          <p:cNvPr id="97" name="Google Shape;97;p231"/>
          <p:cNvSpPr txBox="1"/>
          <p:nvPr>
            <p:ph idx="10" type="dt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231"/>
          <p:cNvSpPr txBox="1"/>
          <p:nvPr>
            <p:ph idx="11" type="ftr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231"/>
          <p:cNvSpPr txBox="1"/>
          <p:nvPr>
            <p:ph idx="12" type="sldNum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直排標題及文字" showMasterSp="0" type="vertTitleAndTx">
  <p:cSld name="VERTICAL_TITLE_AND_VERTICAL_TEXT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32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232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232"/>
          <p:cNvSpPr txBox="1"/>
          <p:nvPr>
            <p:ph type="title"/>
          </p:nvPr>
        </p:nvSpPr>
        <p:spPr>
          <a:xfrm rot="5400000">
            <a:off x="4649564" y="2306414"/>
            <a:ext cx="5759898" cy="19716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232"/>
          <p:cNvSpPr txBox="1"/>
          <p:nvPr>
            <p:ph idx="1" type="body"/>
          </p:nvPr>
        </p:nvSpPr>
        <p:spPr>
          <a:xfrm rot="5400000">
            <a:off x="649064" y="391889"/>
            <a:ext cx="5759898" cy="58007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00" spcFirstLastPara="1" rIns="4570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indent="-3429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indent="-3429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indent="-3429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indent="-3429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indent="-3429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indent="-3429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indent="-3429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/>
        </p:txBody>
      </p:sp>
      <p:sp>
        <p:nvSpPr>
          <p:cNvPr id="105" name="Google Shape;105;p232"/>
          <p:cNvSpPr txBox="1"/>
          <p:nvPr>
            <p:ph idx="10" type="dt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232"/>
          <p:cNvSpPr txBox="1"/>
          <p:nvPr>
            <p:ph idx="11" type="ftr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232"/>
          <p:cNvSpPr txBox="1"/>
          <p:nvPr>
            <p:ph idx="12" type="sldNum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，文字及兩項物件" type="txAndTwoObj">
  <p:cSld name="TEXT_AND_TWO_OBJECTS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33"/>
          <p:cNvSpPr txBox="1"/>
          <p:nvPr>
            <p:ph type="title"/>
          </p:nvPr>
        </p:nvSpPr>
        <p:spPr>
          <a:xfrm>
            <a:off x="1042988" y="333375"/>
            <a:ext cx="8101012" cy="1295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233"/>
          <p:cNvSpPr txBox="1"/>
          <p:nvPr>
            <p:ph idx="1" type="body"/>
          </p:nvPr>
        </p:nvSpPr>
        <p:spPr>
          <a:xfrm>
            <a:off x="684213" y="2041525"/>
            <a:ext cx="4038600" cy="4411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indent="-3429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indent="-3429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indent="-3429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indent="-3429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indent="-3429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indent="-3429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indent="-3429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/>
        </p:txBody>
      </p:sp>
      <p:sp>
        <p:nvSpPr>
          <p:cNvPr id="111" name="Google Shape;111;p233"/>
          <p:cNvSpPr txBox="1"/>
          <p:nvPr>
            <p:ph idx="2" type="body"/>
          </p:nvPr>
        </p:nvSpPr>
        <p:spPr>
          <a:xfrm>
            <a:off x="4875213" y="2041525"/>
            <a:ext cx="4038600" cy="21288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indent="-3429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indent="-3429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indent="-3429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indent="-3429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indent="-3429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indent="-3429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indent="-3429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/>
        </p:txBody>
      </p:sp>
      <p:sp>
        <p:nvSpPr>
          <p:cNvPr id="112" name="Google Shape;112;p233"/>
          <p:cNvSpPr txBox="1"/>
          <p:nvPr>
            <p:ph idx="3" type="body"/>
          </p:nvPr>
        </p:nvSpPr>
        <p:spPr>
          <a:xfrm>
            <a:off x="4875213" y="4322763"/>
            <a:ext cx="4038600" cy="21304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indent="-3429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indent="-3429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indent="-3429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indent="-3429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indent="-3429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indent="-3429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indent="-3429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/>
        </p:txBody>
      </p:sp>
      <p:sp>
        <p:nvSpPr>
          <p:cNvPr id="113" name="Google Shape;113;p233"/>
          <p:cNvSpPr txBox="1"/>
          <p:nvPr>
            <p:ph idx="11" type="ftr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，文字及物件" type="txAndObj">
  <p:cSld name="TEXT_AND_OBJECT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34"/>
          <p:cNvSpPr txBox="1"/>
          <p:nvPr>
            <p:ph type="title"/>
          </p:nvPr>
        </p:nvSpPr>
        <p:spPr>
          <a:xfrm>
            <a:off x="1042988" y="333375"/>
            <a:ext cx="8101012" cy="1295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234"/>
          <p:cNvSpPr txBox="1"/>
          <p:nvPr>
            <p:ph idx="1" type="body"/>
          </p:nvPr>
        </p:nvSpPr>
        <p:spPr>
          <a:xfrm>
            <a:off x="684213" y="2041525"/>
            <a:ext cx="4038600" cy="4411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indent="-3429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indent="-3429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indent="-3429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indent="-3429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indent="-3429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indent="-3429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indent="-3429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/>
        </p:txBody>
      </p:sp>
      <p:sp>
        <p:nvSpPr>
          <p:cNvPr id="117" name="Google Shape;117;p234"/>
          <p:cNvSpPr txBox="1"/>
          <p:nvPr>
            <p:ph idx="2" type="body"/>
          </p:nvPr>
        </p:nvSpPr>
        <p:spPr>
          <a:xfrm>
            <a:off x="4875213" y="2041525"/>
            <a:ext cx="4038600" cy="4411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indent="-3429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indent="-3429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indent="-3429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indent="-3429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indent="-3429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indent="-3429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indent="-3429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/>
        </p:txBody>
      </p:sp>
      <p:sp>
        <p:nvSpPr>
          <p:cNvPr id="118" name="Google Shape;118;p234"/>
          <p:cNvSpPr txBox="1"/>
          <p:nvPr>
            <p:ph idx="11" type="ftr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物件" type="objOnly">
  <p:cSld name="OBJECT_ONLY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35"/>
          <p:cNvSpPr txBox="1"/>
          <p:nvPr>
            <p:ph idx="1" type="body"/>
          </p:nvPr>
        </p:nvSpPr>
        <p:spPr>
          <a:xfrm>
            <a:off x="684213" y="333375"/>
            <a:ext cx="8459787" cy="61198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indent="-3429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indent="-3429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indent="-3429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indent="-3429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indent="-3429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indent="-3429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indent="-3429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/>
        </p:txBody>
      </p:sp>
      <p:sp>
        <p:nvSpPr>
          <p:cNvPr id="121" name="Google Shape;121;p235"/>
          <p:cNvSpPr txBox="1"/>
          <p:nvPr>
            <p:ph idx="11" type="ftr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，1 個大物件與 2 個小物件" type="objAndTwoObj">
  <p:cSld name="OBJECT_AND_TWO_OBJECTS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36"/>
          <p:cNvSpPr txBox="1"/>
          <p:nvPr>
            <p:ph type="title"/>
          </p:nvPr>
        </p:nvSpPr>
        <p:spPr>
          <a:xfrm>
            <a:off x="1042988" y="333375"/>
            <a:ext cx="8101012" cy="1295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" name="Google Shape;124;p236"/>
          <p:cNvSpPr txBox="1"/>
          <p:nvPr>
            <p:ph idx="1" type="body"/>
          </p:nvPr>
        </p:nvSpPr>
        <p:spPr>
          <a:xfrm>
            <a:off x="684213" y="2041525"/>
            <a:ext cx="4038600" cy="4411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indent="-3429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indent="-3429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indent="-3429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indent="-3429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indent="-3429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indent="-3429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indent="-3429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/>
        </p:txBody>
      </p:sp>
      <p:sp>
        <p:nvSpPr>
          <p:cNvPr id="125" name="Google Shape;125;p236"/>
          <p:cNvSpPr txBox="1"/>
          <p:nvPr>
            <p:ph idx="2" type="body"/>
          </p:nvPr>
        </p:nvSpPr>
        <p:spPr>
          <a:xfrm>
            <a:off x="4875213" y="2041525"/>
            <a:ext cx="4038600" cy="21288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indent="-3429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indent="-3429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indent="-3429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indent="-3429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indent="-3429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indent="-3429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indent="-3429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/>
        </p:txBody>
      </p:sp>
      <p:sp>
        <p:nvSpPr>
          <p:cNvPr id="126" name="Google Shape;126;p236"/>
          <p:cNvSpPr txBox="1"/>
          <p:nvPr>
            <p:ph idx="3" type="body"/>
          </p:nvPr>
        </p:nvSpPr>
        <p:spPr>
          <a:xfrm>
            <a:off x="4875213" y="4322763"/>
            <a:ext cx="4038600" cy="21304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indent="-3429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indent="-3429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indent="-3429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indent="-3429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indent="-3429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indent="-3429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indent="-3429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/>
        </p:txBody>
      </p:sp>
      <p:sp>
        <p:nvSpPr>
          <p:cNvPr id="127" name="Google Shape;127;p236"/>
          <p:cNvSpPr txBox="1"/>
          <p:nvPr>
            <p:ph idx="11" type="ftr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及物件" type="obj">
  <p:cSld name="OBJECT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222"/>
          <p:cNvSpPr txBox="1"/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222"/>
          <p:cNvSpPr txBox="1"/>
          <p:nvPr>
            <p:ph idx="1" type="body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indent="-3429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indent="-3429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indent="-3429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indent="-3429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indent="-3429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indent="-3429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indent="-3429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/>
        </p:txBody>
      </p:sp>
      <p:sp>
        <p:nvSpPr>
          <p:cNvPr id="27" name="Google Shape;27;p222"/>
          <p:cNvSpPr txBox="1"/>
          <p:nvPr>
            <p:ph idx="10" type="dt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222"/>
          <p:cNvSpPr txBox="1"/>
          <p:nvPr>
            <p:ph idx="11" type="ftr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222"/>
          <p:cNvSpPr txBox="1"/>
          <p:nvPr>
            <p:ph idx="12" type="sldNum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只有標題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223"/>
          <p:cNvSpPr txBox="1"/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223"/>
          <p:cNvSpPr txBox="1"/>
          <p:nvPr>
            <p:ph idx="10" type="dt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223"/>
          <p:cNvSpPr txBox="1"/>
          <p:nvPr>
            <p:ph idx="11" type="ftr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223"/>
          <p:cNvSpPr txBox="1"/>
          <p:nvPr>
            <p:ph idx="12" type="sldNum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兩項物件" type="twoObj">
  <p:cSld name="TWO_OBJECTS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224"/>
          <p:cNvSpPr txBox="1"/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224"/>
          <p:cNvSpPr txBox="1"/>
          <p:nvPr>
            <p:ph idx="1" type="body"/>
          </p:nvPr>
        </p:nvSpPr>
        <p:spPr>
          <a:xfrm>
            <a:off x="822960" y="1845735"/>
            <a:ext cx="3703320" cy="40233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indent="-3429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indent="-3429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indent="-3429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indent="-3429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indent="-3429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indent="-3429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indent="-3429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/>
        </p:txBody>
      </p:sp>
      <p:sp>
        <p:nvSpPr>
          <p:cNvPr id="38" name="Google Shape;38;p224"/>
          <p:cNvSpPr txBox="1"/>
          <p:nvPr>
            <p:ph idx="2" type="body"/>
          </p:nvPr>
        </p:nvSpPr>
        <p:spPr>
          <a:xfrm>
            <a:off x="4663440" y="1845735"/>
            <a:ext cx="3703320" cy="4023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indent="-3429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indent="-3429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indent="-3429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indent="-3429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indent="-3429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indent="-3429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indent="-3429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/>
        </p:txBody>
      </p:sp>
      <p:sp>
        <p:nvSpPr>
          <p:cNvPr id="39" name="Google Shape;39;p224"/>
          <p:cNvSpPr txBox="1"/>
          <p:nvPr>
            <p:ph idx="10" type="dt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224"/>
          <p:cNvSpPr txBox="1"/>
          <p:nvPr>
            <p:ph idx="11" type="ftr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224"/>
          <p:cNvSpPr txBox="1"/>
          <p:nvPr>
            <p:ph idx="12" type="sldNum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，四項物件" type="fourObj">
  <p:cSld name="FOUR_OBJECTS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225"/>
          <p:cNvSpPr txBox="1"/>
          <p:nvPr>
            <p:ph type="title"/>
          </p:nvPr>
        </p:nvSpPr>
        <p:spPr>
          <a:xfrm>
            <a:off x="1042988" y="333375"/>
            <a:ext cx="8101012" cy="1295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225"/>
          <p:cNvSpPr txBox="1"/>
          <p:nvPr>
            <p:ph idx="1" type="body"/>
          </p:nvPr>
        </p:nvSpPr>
        <p:spPr>
          <a:xfrm>
            <a:off x="684213" y="2041525"/>
            <a:ext cx="4038600" cy="21288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indent="-3429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indent="-3429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indent="-3429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indent="-3429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indent="-3429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indent="-3429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indent="-3429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/>
        </p:txBody>
      </p:sp>
      <p:sp>
        <p:nvSpPr>
          <p:cNvPr id="45" name="Google Shape;45;p225"/>
          <p:cNvSpPr txBox="1"/>
          <p:nvPr>
            <p:ph idx="2" type="body"/>
          </p:nvPr>
        </p:nvSpPr>
        <p:spPr>
          <a:xfrm>
            <a:off x="4875213" y="2041525"/>
            <a:ext cx="4038600" cy="21288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indent="-3429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indent="-3429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indent="-3429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indent="-3429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indent="-3429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indent="-3429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indent="-3429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/>
        </p:txBody>
      </p:sp>
      <p:sp>
        <p:nvSpPr>
          <p:cNvPr id="46" name="Google Shape;46;p225"/>
          <p:cNvSpPr txBox="1"/>
          <p:nvPr>
            <p:ph idx="3" type="body"/>
          </p:nvPr>
        </p:nvSpPr>
        <p:spPr>
          <a:xfrm>
            <a:off x="684213" y="4322763"/>
            <a:ext cx="4038600" cy="21304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indent="-3429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indent="-3429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indent="-3429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indent="-3429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indent="-3429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indent="-3429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indent="-3429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/>
        </p:txBody>
      </p:sp>
      <p:sp>
        <p:nvSpPr>
          <p:cNvPr id="47" name="Google Shape;47;p225"/>
          <p:cNvSpPr txBox="1"/>
          <p:nvPr>
            <p:ph idx="4" type="body"/>
          </p:nvPr>
        </p:nvSpPr>
        <p:spPr>
          <a:xfrm>
            <a:off x="4875213" y="4322763"/>
            <a:ext cx="4038600" cy="21304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indent="-3429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indent="-3429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indent="-3429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indent="-3429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indent="-3429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indent="-3429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indent="-3429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/>
        </p:txBody>
      </p:sp>
      <p:sp>
        <p:nvSpPr>
          <p:cNvPr id="48" name="Google Shape;48;p225"/>
          <p:cNvSpPr txBox="1"/>
          <p:nvPr>
            <p:ph idx="11" type="ftr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投影片" showMasterSp="0" type="title">
  <p:cSld name="TITLE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2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226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226"/>
          <p:cNvSpPr txBox="1"/>
          <p:nvPr>
            <p:ph type="ctrTitle"/>
          </p:nvPr>
        </p:nvSpPr>
        <p:spPr>
          <a:xfrm>
            <a:off x="822960" y="758952"/>
            <a:ext cx="7543800" cy="35661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8000"/>
              <a:buFont typeface="Times New Roman"/>
              <a:buNone/>
              <a:defRPr sz="800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26"/>
          <p:cNvSpPr txBox="1"/>
          <p:nvPr>
            <p:ph idx="1" type="subTitle"/>
          </p:nvPr>
        </p:nvSpPr>
        <p:spPr>
          <a:xfrm>
            <a:off x="825038" y="4455621"/>
            <a:ext cx="7543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400"/>
              <a:buNone/>
              <a:defRPr sz="2400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4" name="Google Shape;54;p226"/>
          <p:cNvSpPr txBox="1"/>
          <p:nvPr>
            <p:ph idx="10" type="dt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226"/>
          <p:cNvSpPr txBox="1"/>
          <p:nvPr>
            <p:ph idx="11" type="ftr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26"/>
          <p:cNvSpPr txBox="1"/>
          <p:nvPr>
            <p:ph idx="12" type="sldNum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7" name="Google Shape;57;p226"/>
          <p:cNvCxnSpPr/>
          <p:nvPr/>
        </p:nvCxnSpPr>
        <p:spPr>
          <a:xfrm>
            <a:off x="905744" y="4343400"/>
            <a:ext cx="740664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章節標題" showMasterSp="0" type="secHead">
  <p:cSld name="SECTION_HEADER">
    <p:bg>
      <p:bgPr>
        <a:solidFill>
          <a:schemeClr val="lt1"/>
        </a:solid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27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22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227"/>
          <p:cNvSpPr txBox="1"/>
          <p:nvPr>
            <p:ph type="title"/>
          </p:nvPr>
        </p:nvSpPr>
        <p:spPr>
          <a:xfrm>
            <a:off x="822960" y="758952"/>
            <a:ext cx="7543800" cy="35661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8000"/>
              <a:buFont typeface="Times New Roman"/>
              <a:buNone/>
              <a:defRPr b="0" sz="800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227"/>
          <p:cNvSpPr txBox="1"/>
          <p:nvPr>
            <p:ph idx="1" type="body"/>
          </p:nvPr>
        </p:nvSpPr>
        <p:spPr>
          <a:xfrm>
            <a:off x="822960" y="4453128"/>
            <a:ext cx="7543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400"/>
              <a:buNone/>
              <a:defRPr sz="2400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2286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3" name="Google Shape;63;p227"/>
          <p:cNvSpPr txBox="1"/>
          <p:nvPr>
            <p:ph idx="10" type="dt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227"/>
          <p:cNvSpPr txBox="1"/>
          <p:nvPr>
            <p:ph idx="11" type="ftr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227"/>
          <p:cNvSpPr txBox="1"/>
          <p:nvPr>
            <p:ph idx="12" type="sldNum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6" name="Google Shape;66;p227"/>
          <p:cNvCxnSpPr/>
          <p:nvPr/>
        </p:nvCxnSpPr>
        <p:spPr>
          <a:xfrm>
            <a:off x="905744" y="4343400"/>
            <a:ext cx="740664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比對" type="twoTxTwoObj">
  <p:cSld name="TWO_OBJECTS_WITH_TEX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228"/>
          <p:cNvSpPr txBox="1"/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228"/>
          <p:cNvSpPr txBox="1"/>
          <p:nvPr>
            <p:ph idx="1" type="body"/>
          </p:nvPr>
        </p:nvSpPr>
        <p:spPr>
          <a:xfrm>
            <a:off x="822960" y="1846052"/>
            <a:ext cx="3703320" cy="73628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 b="0" sz="20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70" name="Google Shape;70;p228"/>
          <p:cNvSpPr txBox="1"/>
          <p:nvPr>
            <p:ph idx="2" type="body"/>
          </p:nvPr>
        </p:nvSpPr>
        <p:spPr>
          <a:xfrm>
            <a:off x="822960" y="2582335"/>
            <a:ext cx="3703320" cy="32867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indent="-3429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indent="-3429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indent="-3429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indent="-3429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indent="-3429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indent="-3429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indent="-3429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/>
        </p:txBody>
      </p:sp>
      <p:sp>
        <p:nvSpPr>
          <p:cNvPr id="71" name="Google Shape;71;p228"/>
          <p:cNvSpPr txBox="1"/>
          <p:nvPr>
            <p:ph idx="3" type="body"/>
          </p:nvPr>
        </p:nvSpPr>
        <p:spPr>
          <a:xfrm>
            <a:off x="4663440" y="1846052"/>
            <a:ext cx="3703320" cy="73628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 b="0" sz="20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72" name="Google Shape;72;p228"/>
          <p:cNvSpPr txBox="1"/>
          <p:nvPr>
            <p:ph idx="4" type="body"/>
          </p:nvPr>
        </p:nvSpPr>
        <p:spPr>
          <a:xfrm>
            <a:off x="4663440" y="2582334"/>
            <a:ext cx="3703320" cy="32867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indent="-3429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indent="-3429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indent="-3429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indent="-3429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indent="-3429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indent="-3429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indent="-3429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/>
        </p:txBody>
      </p:sp>
      <p:sp>
        <p:nvSpPr>
          <p:cNvPr id="73" name="Google Shape;73;p228"/>
          <p:cNvSpPr txBox="1"/>
          <p:nvPr>
            <p:ph idx="10" type="dt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228"/>
          <p:cNvSpPr txBox="1"/>
          <p:nvPr>
            <p:ph idx="11" type="ftr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228"/>
          <p:cNvSpPr txBox="1"/>
          <p:nvPr>
            <p:ph idx="12" type="sldNum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含標題的內容" showMasterSp="0" type="objTx">
  <p:cSld name="OBJECT_WITH_CAPTION_TEX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29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229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229"/>
          <p:cNvSpPr txBox="1"/>
          <p:nvPr>
            <p:ph type="title"/>
          </p:nvPr>
        </p:nvSpPr>
        <p:spPr>
          <a:xfrm>
            <a:off x="342900" y="594359"/>
            <a:ext cx="2400300" cy="2286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Times New Roman"/>
              <a:buNone/>
              <a:defRPr b="0" sz="36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229"/>
          <p:cNvSpPr txBox="1"/>
          <p:nvPr>
            <p:ph idx="1" type="body"/>
          </p:nvPr>
        </p:nvSpPr>
        <p:spPr>
          <a:xfrm>
            <a:off x="3600450" y="731520"/>
            <a:ext cx="4869180" cy="52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indent="-3429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indent="-3429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indent="-3429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indent="-3429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indent="-3429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indent="-3429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indent="-3429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/>
        </p:txBody>
      </p:sp>
      <p:sp>
        <p:nvSpPr>
          <p:cNvPr id="81" name="Google Shape;81;p229"/>
          <p:cNvSpPr txBox="1"/>
          <p:nvPr>
            <p:ph idx="2" type="body"/>
          </p:nvPr>
        </p:nvSpPr>
        <p:spPr>
          <a:xfrm>
            <a:off x="342900" y="2926080"/>
            <a:ext cx="2400300" cy="33791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FFFFFF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000"/>
              <a:buNone/>
              <a:defRPr sz="10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82" name="Google Shape;82;p229"/>
          <p:cNvSpPr txBox="1"/>
          <p:nvPr>
            <p:ph idx="10" type="dt"/>
          </p:nvPr>
        </p:nvSpPr>
        <p:spPr>
          <a:xfrm>
            <a:off x="349134" y="6459786"/>
            <a:ext cx="196388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229"/>
          <p:cNvSpPr txBox="1"/>
          <p:nvPr>
            <p:ph idx="11" type="ftr"/>
          </p:nvPr>
        </p:nvSpPr>
        <p:spPr>
          <a:xfrm>
            <a:off x="3600450" y="6459786"/>
            <a:ext cx="34861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229"/>
          <p:cNvSpPr txBox="1"/>
          <p:nvPr>
            <p:ph idx="12" type="sldNum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sz="105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sz="105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sz="105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sz="105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sz="105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sz="105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sz="105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sz="105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sz="105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2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20"/>
          <p:cNvSpPr/>
          <p:nvPr/>
        </p:nvSpPr>
        <p:spPr>
          <a:xfrm>
            <a:off x="0" y="6400800"/>
            <a:ext cx="914400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20"/>
          <p:cNvSpPr/>
          <p:nvPr/>
        </p:nvSpPr>
        <p:spPr>
          <a:xfrm>
            <a:off x="0" y="6334316"/>
            <a:ext cx="9144001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20"/>
          <p:cNvSpPr txBox="1"/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Times New Roman"/>
              <a:buNone/>
              <a:defRPr b="0" i="0" sz="4800" u="none" cap="none" strike="noStrike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3" name="Google Shape;13;p220"/>
          <p:cNvSpPr txBox="1"/>
          <p:nvPr>
            <p:ph idx="1" type="body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55600" lvl="0" marL="457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 "/>
              <a:defRPr b="0" i="0" sz="2000" u="none" cap="none" strike="noStrike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  <a:defRPr b="0" i="0" sz="1800" u="none" cap="none" strike="noStrike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175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4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14" name="Google Shape;14;p220"/>
          <p:cNvSpPr txBox="1"/>
          <p:nvPr>
            <p:ph idx="10" type="dt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" name="Google Shape;15;p220"/>
          <p:cNvSpPr txBox="1"/>
          <p:nvPr>
            <p:ph idx="11" type="ftr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" name="Google Shape;16;p220"/>
          <p:cNvSpPr txBox="1"/>
          <p:nvPr>
            <p:ph idx="12" type="sldNum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b="0" i="0" sz="105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b="0" i="0" sz="105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b="0" i="0" sz="105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b="0" i="0" sz="105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b="0" i="0" sz="105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b="0" i="0" sz="105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b="0" i="0" sz="105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b="0" i="0" sz="105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b="0" i="0" sz="105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7" name="Google Shape;17;p220"/>
          <p:cNvCxnSpPr/>
          <p:nvPr/>
        </p:nvCxnSpPr>
        <p:spPr>
          <a:xfrm>
            <a:off x="895149" y="1737845"/>
            <a:ext cx="747522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119.jpg"/><Relationship Id="rId4" Type="http://schemas.openxmlformats.org/officeDocument/2006/relationships/image" Target="../media/image109.png"/><Relationship Id="rId5" Type="http://schemas.openxmlformats.org/officeDocument/2006/relationships/image" Target="../media/image116.png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1.xml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2.xml"/><Relationship Id="rId3" Type="http://schemas.openxmlformats.org/officeDocument/2006/relationships/image" Target="../media/image134.jpg"/><Relationship Id="rId4" Type="http://schemas.openxmlformats.org/officeDocument/2006/relationships/image" Target="../media/image121.png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3.xml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4.xml"/><Relationship Id="rId3" Type="http://schemas.openxmlformats.org/officeDocument/2006/relationships/image" Target="../media/image129.png"/><Relationship Id="rId4" Type="http://schemas.openxmlformats.org/officeDocument/2006/relationships/image" Target="../media/image140.jpg"/><Relationship Id="rId5" Type="http://schemas.openxmlformats.org/officeDocument/2006/relationships/image" Target="../media/image130.png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5.xml"/><Relationship Id="rId3" Type="http://schemas.openxmlformats.org/officeDocument/2006/relationships/image" Target="../media/image136.png"/><Relationship Id="rId4" Type="http://schemas.openxmlformats.org/officeDocument/2006/relationships/image" Target="../media/image97.jpg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6.xml"/><Relationship Id="rId3" Type="http://schemas.openxmlformats.org/officeDocument/2006/relationships/image" Target="../media/image101.jpg"/><Relationship Id="rId4" Type="http://schemas.openxmlformats.org/officeDocument/2006/relationships/image" Target="../media/image149.png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7.xml"/><Relationship Id="rId3" Type="http://schemas.openxmlformats.org/officeDocument/2006/relationships/image" Target="../media/image99.jpg"/><Relationship Id="rId4" Type="http://schemas.openxmlformats.org/officeDocument/2006/relationships/image" Target="../media/image144.png"/><Relationship Id="rId5" Type="http://schemas.openxmlformats.org/officeDocument/2006/relationships/image" Target="../media/image151.png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8.xml"/><Relationship Id="rId3" Type="http://schemas.openxmlformats.org/officeDocument/2006/relationships/image" Target="../media/image102.jpg"/><Relationship Id="rId4" Type="http://schemas.openxmlformats.org/officeDocument/2006/relationships/image" Target="../media/image142.png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9.xml"/><Relationship Id="rId3" Type="http://schemas.openxmlformats.org/officeDocument/2006/relationships/image" Target="../media/image133.png"/><Relationship Id="rId4" Type="http://schemas.openxmlformats.org/officeDocument/2006/relationships/image" Target="../media/image113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0.xml"/><Relationship Id="rId3" Type="http://schemas.openxmlformats.org/officeDocument/2006/relationships/image" Target="../media/image135.png"/><Relationship Id="rId4" Type="http://schemas.openxmlformats.org/officeDocument/2006/relationships/image" Target="../media/image110.jpg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1.xml"/><Relationship Id="rId3" Type="http://schemas.openxmlformats.org/officeDocument/2006/relationships/image" Target="../media/image135.png"/><Relationship Id="rId4" Type="http://schemas.openxmlformats.org/officeDocument/2006/relationships/image" Target="../media/image110.jpg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2.xml"/><Relationship Id="rId3" Type="http://schemas.openxmlformats.org/officeDocument/2006/relationships/image" Target="../media/image78.png"/><Relationship Id="rId4" Type="http://schemas.openxmlformats.org/officeDocument/2006/relationships/image" Target="../media/image141.png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3.xml"/><Relationship Id="rId3" Type="http://schemas.openxmlformats.org/officeDocument/2006/relationships/image" Target="../media/image78.png"/><Relationship Id="rId4" Type="http://schemas.openxmlformats.org/officeDocument/2006/relationships/image" Target="../media/image150.png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4.xml"/><Relationship Id="rId3" Type="http://schemas.openxmlformats.org/officeDocument/2006/relationships/image" Target="../media/image78.png"/><Relationship Id="rId4" Type="http://schemas.openxmlformats.org/officeDocument/2006/relationships/image" Target="../media/image139.png"/></Relationships>
</file>

<file path=ppt/slides/_rels/slide1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5.xml"/><Relationship Id="rId3" Type="http://schemas.openxmlformats.org/officeDocument/2006/relationships/image" Target="../media/image78.png"/><Relationship Id="rId4" Type="http://schemas.openxmlformats.org/officeDocument/2006/relationships/image" Target="../media/image137.png"/></Relationships>
</file>

<file path=ppt/slides/_rels/slide1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6.xml"/><Relationship Id="rId3" Type="http://schemas.openxmlformats.org/officeDocument/2006/relationships/image" Target="../media/image78.png"/><Relationship Id="rId4" Type="http://schemas.openxmlformats.org/officeDocument/2006/relationships/image" Target="../media/image145.png"/></Relationships>
</file>

<file path=ppt/slides/_rels/slide1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7.xml"/><Relationship Id="rId3" Type="http://schemas.openxmlformats.org/officeDocument/2006/relationships/image" Target="../media/image78.png"/><Relationship Id="rId4" Type="http://schemas.openxmlformats.org/officeDocument/2006/relationships/image" Target="../media/image143.png"/></Relationships>
</file>

<file path=ppt/slides/_rels/slide1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8.xml"/><Relationship Id="rId3" Type="http://schemas.openxmlformats.org/officeDocument/2006/relationships/image" Target="../media/image78.png"/><Relationship Id="rId4" Type="http://schemas.openxmlformats.org/officeDocument/2006/relationships/image" Target="../media/image147.png"/></Relationships>
</file>

<file path=ppt/slides/_rels/slide1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9.xml"/><Relationship Id="rId3" Type="http://schemas.openxmlformats.org/officeDocument/2006/relationships/image" Target="../media/image78.png"/><Relationship Id="rId4" Type="http://schemas.openxmlformats.org/officeDocument/2006/relationships/image" Target="../media/image14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0.xml"/><Relationship Id="rId3" Type="http://schemas.openxmlformats.org/officeDocument/2006/relationships/image" Target="../media/image155.png"/></Relationships>
</file>

<file path=ppt/slides/_rels/slide1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1.xml"/><Relationship Id="rId3" Type="http://schemas.openxmlformats.org/officeDocument/2006/relationships/image" Target="../media/image161.png"/><Relationship Id="rId4" Type="http://schemas.openxmlformats.org/officeDocument/2006/relationships/image" Target="../media/image148.jpg"/></Relationships>
</file>

<file path=ppt/slides/_rels/slide1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2.xml"/><Relationship Id="rId3" Type="http://schemas.openxmlformats.org/officeDocument/2006/relationships/image" Target="../media/image185.png"/><Relationship Id="rId4" Type="http://schemas.openxmlformats.org/officeDocument/2006/relationships/image" Target="../media/image156.png"/><Relationship Id="rId5" Type="http://schemas.openxmlformats.org/officeDocument/2006/relationships/image" Target="../media/image187.png"/><Relationship Id="rId6" Type="http://schemas.openxmlformats.org/officeDocument/2006/relationships/image" Target="../media/image212.png"/></Relationships>
</file>

<file path=ppt/slides/_rels/slide1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3.xml"/><Relationship Id="rId3" Type="http://schemas.openxmlformats.org/officeDocument/2006/relationships/image" Target="../media/image153.png"/><Relationship Id="rId4" Type="http://schemas.openxmlformats.org/officeDocument/2006/relationships/image" Target="../media/image152.png"/><Relationship Id="rId9" Type="http://schemas.openxmlformats.org/officeDocument/2006/relationships/image" Target="../media/image166.png"/><Relationship Id="rId5" Type="http://schemas.openxmlformats.org/officeDocument/2006/relationships/image" Target="../media/image154.png"/><Relationship Id="rId6" Type="http://schemas.openxmlformats.org/officeDocument/2006/relationships/image" Target="../media/image157.png"/><Relationship Id="rId7" Type="http://schemas.openxmlformats.org/officeDocument/2006/relationships/image" Target="../media/image231.png"/><Relationship Id="rId8" Type="http://schemas.openxmlformats.org/officeDocument/2006/relationships/image" Target="../media/image176.png"/></Relationships>
</file>

<file path=ppt/slides/_rels/slide1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4.xml"/><Relationship Id="rId3" Type="http://schemas.openxmlformats.org/officeDocument/2006/relationships/image" Target="../media/image158.png"/><Relationship Id="rId4" Type="http://schemas.openxmlformats.org/officeDocument/2006/relationships/image" Target="../media/image160.png"/><Relationship Id="rId5" Type="http://schemas.openxmlformats.org/officeDocument/2006/relationships/image" Target="../media/image171.png"/><Relationship Id="rId6" Type="http://schemas.openxmlformats.org/officeDocument/2006/relationships/image" Target="../media/image162.png"/></Relationships>
</file>

<file path=ppt/slides/_rels/slide1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5.xml"/><Relationship Id="rId3" Type="http://schemas.openxmlformats.org/officeDocument/2006/relationships/image" Target="../media/image167.jpg"/><Relationship Id="rId4" Type="http://schemas.openxmlformats.org/officeDocument/2006/relationships/image" Target="../media/image158.png"/></Relationships>
</file>

<file path=ppt/slides/_rels/slide1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6.xml"/><Relationship Id="rId3" Type="http://schemas.openxmlformats.org/officeDocument/2006/relationships/image" Target="../media/image163.png"/><Relationship Id="rId4" Type="http://schemas.openxmlformats.org/officeDocument/2006/relationships/image" Target="../media/image160.png"/><Relationship Id="rId5" Type="http://schemas.openxmlformats.org/officeDocument/2006/relationships/image" Target="../media/image170.png"/><Relationship Id="rId6" Type="http://schemas.openxmlformats.org/officeDocument/2006/relationships/image" Target="../media/image169.png"/></Relationships>
</file>

<file path=ppt/slides/_rels/slide1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7.xml"/><Relationship Id="rId3" Type="http://schemas.openxmlformats.org/officeDocument/2006/relationships/image" Target="../media/image159.jpg"/></Relationships>
</file>

<file path=ppt/slides/_rels/slide1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8.xml"/><Relationship Id="rId3" Type="http://schemas.openxmlformats.org/officeDocument/2006/relationships/image" Target="../media/image182.jpg"/><Relationship Id="rId4" Type="http://schemas.openxmlformats.org/officeDocument/2006/relationships/image" Target="../media/image168.jpg"/></Relationships>
</file>

<file path=ppt/slides/_rels/slide129.xml.rels><?xml version="1.0" encoding="UTF-8" standalone="yes"?><Relationships xmlns="http://schemas.openxmlformats.org/package/2006/relationships"><Relationship Id="rId10" Type="http://schemas.openxmlformats.org/officeDocument/2006/relationships/image" Target="../media/image177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9.xml"/><Relationship Id="rId3" Type="http://schemas.openxmlformats.org/officeDocument/2006/relationships/image" Target="../media/image178.png"/><Relationship Id="rId4" Type="http://schemas.openxmlformats.org/officeDocument/2006/relationships/image" Target="../media/image165.png"/><Relationship Id="rId9" Type="http://schemas.openxmlformats.org/officeDocument/2006/relationships/image" Target="../media/image180.png"/><Relationship Id="rId5" Type="http://schemas.openxmlformats.org/officeDocument/2006/relationships/image" Target="../media/image203.png"/><Relationship Id="rId6" Type="http://schemas.openxmlformats.org/officeDocument/2006/relationships/image" Target="../media/image172.png"/><Relationship Id="rId7" Type="http://schemas.openxmlformats.org/officeDocument/2006/relationships/image" Target="../media/image181.png"/><Relationship Id="rId8" Type="http://schemas.openxmlformats.org/officeDocument/2006/relationships/image" Target="../media/image17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0.xml"/><Relationship Id="rId3" Type="http://schemas.openxmlformats.org/officeDocument/2006/relationships/image" Target="../media/image173.png"/></Relationships>
</file>

<file path=ppt/slides/_rels/slide1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1.xml"/><Relationship Id="rId3" Type="http://schemas.openxmlformats.org/officeDocument/2006/relationships/image" Target="../media/image183.png"/><Relationship Id="rId4" Type="http://schemas.openxmlformats.org/officeDocument/2006/relationships/image" Target="../media/image173.png"/><Relationship Id="rId5" Type="http://schemas.openxmlformats.org/officeDocument/2006/relationships/image" Target="../media/image184.png"/></Relationships>
</file>

<file path=ppt/slides/_rels/slide1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2.xml"/><Relationship Id="rId3" Type="http://schemas.openxmlformats.org/officeDocument/2006/relationships/image" Target="../media/image198.jpg"/></Relationships>
</file>

<file path=ppt/slides/_rels/slide1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3.xml"/><Relationship Id="rId3" Type="http://schemas.openxmlformats.org/officeDocument/2006/relationships/image" Target="../media/image179.jpg"/></Relationships>
</file>

<file path=ppt/slides/_rels/slide1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4.xml"/><Relationship Id="rId3" Type="http://schemas.openxmlformats.org/officeDocument/2006/relationships/image" Target="../media/image199.jpg"/></Relationships>
</file>

<file path=ppt/slides/_rels/slide1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5.xml"/><Relationship Id="rId3" Type="http://schemas.openxmlformats.org/officeDocument/2006/relationships/image" Target="../media/image189.jpg"/></Relationships>
</file>

<file path=ppt/slides/_rels/slide1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6.xml"/><Relationship Id="rId3" Type="http://schemas.openxmlformats.org/officeDocument/2006/relationships/image" Target="../media/image188.png"/><Relationship Id="rId4" Type="http://schemas.openxmlformats.org/officeDocument/2006/relationships/image" Target="../media/image186.png"/><Relationship Id="rId5" Type="http://schemas.openxmlformats.org/officeDocument/2006/relationships/image" Target="../media/image205.png"/></Relationships>
</file>

<file path=ppt/slides/_rels/slide1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7.xml"/></Relationships>
</file>

<file path=ppt/slides/_rels/slide1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8.xml"/></Relationships>
</file>

<file path=ppt/slides/_rels/slide1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9.xml"/><Relationship Id="rId3" Type="http://schemas.openxmlformats.org/officeDocument/2006/relationships/image" Target="../media/image202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0.xml"/><Relationship Id="rId3" Type="http://schemas.openxmlformats.org/officeDocument/2006/relationships/image" Target="../media/image190.jpg"/></Relationships>
</file>

<file path=ppt/slides/_rels/slide1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1.xml"/></Relationships>
</file>

<file path=ppt/slides/_rels/slide1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2.xml"/><Relationship Id="rId3" Type="http://schemas.openxmlformats.org/officeDocument/2006/relationships/image" Target="../media/image191.jpg"/></Relationships>
</file>

<file path=ppt/slides/_rels/slide1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3.xml"/><Relationship Id="rId3" Type="http://schemas.openxmlformats.org/officeDocument/2006/relationships/image" Target="../media/image200.jpg"/></Relationships>
</file>

<file path=ppt/slides/_rels/slide1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4.xml"/><Relationship Id="rId3" Type="http://schemas.openxmlformats.org/officeDocument/2006/relationships/image" Target="../media/image223.png"/><Relationship Id="rId4" Type="http://schemas.openxmlformats.org/officeDocument/2006/relationships/image" Target="../media/image192.png"/><Relationship Id="rId5" Type="http://schemas.openxmlformats.org/officeDocument/2006/relationships/image" Target="../media/image208.png"/></Relationships>
</file>

<file path=ppt/slides/_rels/slide1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5.xml"/><Relationship Id="rId3" Type="http://schemas.openxmlformats.org/officeDocument/2006/relationships/image" Target="../media/image195.png"/><Relationship Id="rId4" Type="http://schemas.openxmlformats.org/officeDocument/2006/relationships/image" Target="../media/image197.png"/></Relationships>
</file>

<file path=ppt/slides/_rels/slide1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6.xml"/><Relationship Id="rId3" Type="http://schemas.openxmlformats.org/officeDocument/2006/relationships/image" Target="../media/image209.png"/><Relationship Id="rId4" Type="http://schemas.openxmlformats.org/officeDocument/2006/relationships/image" Target="../media/image201.png"/></Relationships>
</file>

<file path=ppt/slides/_rels/slide1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7.xml"/><Relationship Id="rId3" Type="http://schemas.openxmlformats.org/officeDocument/2006/relationships/image" Target="../media/image204.png"/><Relationship Id="rId4" Type="http://schemas.openxmlformats.org/officeDocument/2006/relationships/image" Target="../media/image207.png"/></Relationships>
</file>

<file path=ppt/slides/_rels/slide1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8.xml"/><Relationship Id="rId3" Type="http://schemas.openxmlformats.org/officeDocument/2006/relationships/image" Target="../media/image188.png"/><Relationship Id="rId4" Type="http://schemas.openxmlformats.org/officeDocument/2006/relationships/image" Target="../media/image186.png"/><Relationship Id="rId5" Type="http://schemas.openxmlformats.org/officeDocument/2006/relationships/image" Target="../media/image205.png"/></Relationships>
</file>

<file path=ppt/slides/_rels/slide1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9.xml"/><Relationship Id="rId3" Type="http://schemas.openxmlformats.org/officeDocument/2006/relationships/image" Target="../media/image148.jpg"/><Relationship Id="rId4" Type="http://schemas.openxmlformats.org/officeDocument/2006/relationships/image" Target="../media/image21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Relationship Id="rId4" Type="http://schemas.openxmlformats.org/officeDocument/2006/relationships/image" Target="../media/image3.png"/><Relationship Id="rId5" Type="http://schemas.openxmlformats.org/officeDocument/2006/relationships/image" Target="../media/image11.png"/></Relationships>
</file>

<file path=ppt/slides/_rels/slide1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0.xml"/><Relationship Id="rId3" Type="http://schemas.openxmlformats.org/officeDocument/2006/relationships/image" Target="../media/image148.jpg"/><Relationship Id="rId4" Type="http://schemas.openxmlformats.org/officeDocument/2006/relationships/image" Target="../media/image217.png"/><Relationship Id="rId5" Type="http://schemas.openxmlformats.org/officeDocument/2006/relationships/image" Target="../media/image213.png"/></Relationships>
</file>

<file path=ppt/slides/_rels/slide1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1.xml"/><Relationship Id="rId3" Type="http://schemas.openxmlformats.org/officeDocument/2006/relationships/image" Target="../media/image213.png"/></Relationships>
</file>

<file path=ppt/slides/_rels/slide1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2.xml"/><Relationship Id="rId3" Type="http://schemas.openxmlformats.org/officeDocument/2006/relationships/image" Target="../media/image213.png"/><Relationship Id="rId4" Type="http://schemas.openxmlformats.org/officeDocument/2006/relationships/image" Target="../media/image218.png"/></Relationships>
</file>

<file path=ppt/slides/_rels/slide153.xml.rels><?xml version="1.0" encoding="UTF-8" standalone="yes"?><Relationships xmlns="http://schemas.openxmlformats.org/package/2006/relationships"><Relationship Id="rId10" Type="http://schemas.openxmlformats.org/officeDocument/2006/relationships/hyperlink" Target="https://www.youtube.com/watch?v=sdFUYiomutc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3.xml"/><Relationship Id="rId3" Type="http://schemas.openxmlformats.org/officeDocument/2006/relationships/hyperlink" Target="https://www.youtube.com/watch?v=_dOScqFcrD8" TargetMode="External"/><Relationship Id="rId4" Type="http://schemas.openxmlformats.org/officeDocument/2006/relationships/hyperlink" Target="https://www.youtube.com/watch?v=DP8Af7ddmow" TargetMode="External"/><Relationship Id="rId9" Type="http://schemas.openxmlformats.org/officeDocument/2006/relationships/hyperlink" Target="https://www.youtube.com/watch?v=cbNMuWY-aPc" TargetMode="External"/><Relationship Id="rId5" Type="http://schemas.openxmlformats.org/officeDocument/2006/relationships/hyperlink" Target="https://www.youtube.com/watch?v=ZVWEJ4VnJ_M" TargetMode="External"/><Relationship Id="rId6" Type="http://schemas.openxmlformats.org/officeDocument/2006/relationships/hyperlink" Target="https://www.youtube.com/watch?v=gsCDnDxS7JE" TargetMode="External"/><Relationship Id="rId7" Type="http://schemas.openxmlformats.org/officeDocument/2006/relationships/hyperlink" Target="https://www.youtube.com/watch?v=Mx9WfQN9q6U" TargetMode="External"/><Relationship Id="rId8" Type="http://schemas.openxmlformats.org/officeDocument/2006/relationships/hyperlink" Target="https://www.youtube.com/watch?v=vVmDzkHkdsk" TargetMode="External"/></Relationships>
</file>

<file path=ppt/slides/_rels/slide1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4.xml"/></Relationships>
</file>

<file path=ppt/slides/_rels/slide1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5.xml"/></Relationships>
</file>

<file path=ppt/slides/_rels/slide1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6.xml"/></Relationships>
</file>

<file path=ppt/slides/_rels/slide1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7.xml"/><Relationship Id="rId3" Type="http://schemas.openxmlformats.org/officeDocument/2006/relationships/image" Target="../media/image215.png"/></Relationships>
</file>

<file path=ppt/slides/_rels/slide1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8.xml"/></Relationships>
</file>

<file path=ppt/slides/_rels/slide1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9.xml"/><Relationship Id="rId3" Type="http://schemas.openxmlformats.org/officeDocument/2006/relationships/image" Target="../media/image234.png"/><Relationship Id="rId4" Type="http://schemas.openxmlformats.org/officeDocument/2006/relationships/image" Target="../media/image22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8.png"/><Relationship Id="rId4" Type="http://schemas.openxmlformats.org/officeDocument/2006/relationships/image" Target="../media/image8.png"/><Relationship Id="rId5" Type="http://schemas.openxmlformats.org/officeDocument/2006/relationships/image" Target="../media/image12.png"/><Relationship Id="rId6" Type="http://schemas.openxmlformats.org/officeDocument/2006/relationships/image" Target="../media/image4.png"/></Relationships>
</file>

<file path=ppt/slides/_rels/slide1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0.xml"/></Relationships>
</file>

<file path=ppt/slides/_rels/slide1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1.xml"/><Relationship Id="rId3" Type="http://schemas.openxmlformats.org/officeDocument/2006/relationships/image" Target="../media/image224.png"/></Relationships>
</file>

<file path=ppt/slides/_rels/slide1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2.xml"/><Relationship Id="rId3" Type="http://schemas.openxmlformats.org/officeDocument/2006/relationships/image" Target="../media/image210.png"/></Relationships>
</file>

<file path=ppt/slides/_rels/slide1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3.xml"/><Relationship Id="rId3" Type="http://schemas.openxmlformats.org/officeDocument/2006/relationships/image" Target="../media/image219.png"/></Relationships>
</file>

<file path=ppt/slides/_rels/slide1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4.xml"/><Relationship Id="rId3" Type="http://schemas.openxmlformats.org/officeDocument/2006/relationships/image" Target="../media/image216.png"/><Relationship Id="rId4" Type="http://schemas.openxmlformats.org/officeDocument/2006/relationships/image" Target="../media/image227.png"/></Relationships>
</file>

<file path=ppt/slides/_rels/slide1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5.xml"/></Relationships>
</file>

<file path=ppt/slides/_rels/slide1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6.xml"/><Relationship Id="rId3" Type="http://schemas.openxmlformats.org/officeDocument/2006/relationships/image" Target="../media/image229.png"/><Relationship Id="rId4" Type="http://schemas.openxmlformats.org/officeDocument/2006/relationships/image" Target="../media/image220.png"/></Relationships>
</file>

<file path=ppt/slides/_rels/slide1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7.xml"/></Relationships>
</file>

<file path=ppt/slides/_rels/slide1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8.xml"/><Relationship Id="rId3" Type="http://schemas.openxmlformats.org/officeDocument/2006/relationships/image" Target="../media/image235.png"/></Relationships>
</file>

<file path=ppt/slides/_rels/slide1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9.xml"/><Relationship Id="rId3" Type="http://schemas.openxmlformats.org/officeDocument/2006/relationships/image" Target="../media/image22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0.xml"/></Relationships>
</file>

<file path=ppt/slides/_rels/slide1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1.xml"/><Relationship Id="rId3" Type="http://schemas.openxmlformats.org/officeDocument/2006/relationships/image" Target="../media/image240.png"/></Relationships>
</file>

<file path=ppt/slides/_rels/slide1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2.xml"/><Relationship Id="rId3" Type="http://schemas.openxmlformats.org/officeDocument/2006/relationships/image" Target="../media/image225.png"/></Relationships>
</file>

<file path=ppt/slides/_rels/slide1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3.xml"/></Relationships>
</file>

<file path=ppt/slides/_rels/slide1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4.xml"/></Relationships>
</file>

<file path=ppt/slides/_rels/slide1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5.xml"/><Relationship Id="rId3" Type="http://schemas.openxmlformats.org/officeDocument/2006/relationships/image" Target="../media/image245.png"/></Relationships>
</file>

<file path=ppt/slides/_rels/slide1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6.xml"/><Relationship Id="rId3" Type="http://schemas.openxmlformats.org/officeDocument/2006/relationships/image" Target="../media/image241.png"/></Relationships>
</file>

<file path=ppt/slides/_rels/slide1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7.xml"/></Relationships>
</file>

<file path=ppt/slides/_rels/slide1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8.xml"/><Relationship Id="rId3" Type="http://schemas.openxmlformats.org/officeDocument/2006/relationships/image" Target="../media/image232.png"/></Relationships>
</file>

<file path=ppt/slides/_rels/slide1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9.xml"/><Relationship Id="rId3" Type="http://schemas.openxmlformats.org/officeDocument/2006/relationships/image" Target="../media/image22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.png"/><Relationship Id="rId4" Type="http://schemas.openxmlformats.org/officeDocument/2006/relationships/image" Target="../media/image9.png"/><Relationship Id="rId5" Type="http://schemas.openxmlformats.org/officeDocument/2006/relationships/image" Target="../media/image1.png"/></Relationships>
</file>

<file path=ppt/slides/_rels/slide1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0.xml"/><Relationship Id="rId3" Type="http://schemas.openxmlformats.org/officeDocument/2006/relationships/image" Target="../media/image226.png"/><Relationship Id="rId4" Type="http://schemas.openxmlformats.org/officeDocument/2006/relationships/image" Target="../media/image246.png"/></Relationships>
</file>

<file path=ppt/slides/_rels/slide1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1.xml"/><Relationship Id="rId3" Type="http://schemas.openxmlformats.org/officeDocument/2006/relationships/image" Target="../media/image239.png"/></Relationships>
</file>

<file path=ppt/slides/_rels/slide1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2.xml"/></Relationships>
</file>

<file path=ppt/slides/_rels/slide1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3.xml"/><Relationship Id="rId3" Type="http://schemas.openxmlformats.org/officeDocument/2006/relationships/image" Target="../media/image236.png"/></Relationships>
</file>

<file path=ppt/slides/_rels/slide1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4.xml"/></Relationships>
</file>

<file path=ppt/slides/_rels/slide1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5.xml"/><Relationship Id="rId3" Type="http://schemas.openxmlformats.org/officeDocument/2006/relationships/image" Target="../media/image238.png"/></Relationships>
</file>

<file path=ppt/slides/_rels/slide1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6.xml"/><Relationship Id="rId3" Type="http://schemas.openxmlformats.org/officeDocument/2006/relationships/image" Target="../media/image243.png"/><Relationship Id="rId4" Type="http://schemas.openxmlformats.org/officeDocument/2006/relationships/image" Target="../media/image230.png"/></Relationships>
</file>

<file path=ppt/slides/_rels/slide1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7.xml"/><Relationship Id="rId3" Type="http://schemas.openxmlformats.org/officeDocument/2006/relationships/image" Target="../media/image233.png"/></Relationships>
</file>

<file path=ppt/slides/_rels/slide1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8.xml"/><Relationship Id="rId3" Type="http://schemas.openxmlformats.org/officeDocument/2006/relationships/image" Target="../media/image242.png"/></Relationships>
</file>

<file path=ppt/slides/_rels/slide1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9.xml"/><Relationship Id="rId3" Type="http://schemas.openxmlformats.org/officeDocument/2006/relationships/image" Target="../media/image23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4.png"/><Relationship Id="rId4" Type="http://schemas.openxmlformats.org/officeDocument/2006/relationships/image" Target="../media/image1.png"/><Relationship Id="rId5" Type="http://schemas.openxmlformats.org/officeDocument/2006/relationships/image" Target="../media/image5.png"/></Relationships>
</file>

<file path=ppt/slides/_rels/slide1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0.xml"/></Relationships>
</file>

<file path=ppt/slides/_rels/slide1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1.xml"/><Relationship Id="rId3" Type="http://schemas.openxmlformats.org/officeDocument/2006/relationships/image" Target="../media/image247.png"/><Relationship Id="rId4" Type="http://schemas.openxmlformats.org/officeDocument/2006/relationships/image" Target="../media/image244.png"/></Relationships>
</file>

<file path=ppt/slides/_rels/slide1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2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5.jpg"/><Relationship Id="rId4" Type="http://schemas.openxmlformats.org/officeDocument/2006/relationships/image" Target="../media/image2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3.png"/><Relationship Id="rId4" Type="http://schemas.openxmlformats.org/officeDocument/2006/relationships/image" Target="../media/image20.png"/><Relationship Id="rId5" Type="http://schemas.openxmlformats.org/officeDocument/2006/relationships/image" Target="../media/image2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5.png"/><Relationship Id="rId4" Type="http://schemas.openxmlformats.org/officeDocument/2006/relationships/image" Target="../media/image5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8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64.png"/><Relationship Id="rId4" Type="http://schemas.openxmlformats.org/officeDocument/2006/relationships/image" Target="../media/image3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9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9.jpg"/><Relationship Id="rId4" Type="http://schemas.openxmlformats.org/officeDocument/2006/relationships/image" Target="../media/image24.png"/><Relationship Id="rId5" Type="http://schemas.openxmlformats.org/officeDocument/2006/relationships/image" Target="../media/image23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5.png"/><Relationship Id="rId4" Type="http://schemas.openxmlformats.org/officeDocument/2006/relationships/image" Target="../media/image37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8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9.png"/><Relationship Id="rId4" Type="http://schemas.openxmlformats.org/officeDocument/2006/relationships/image" Target="../media/image34.png"/><Relationship Id="rId5" Type="http://schemas.openxmlformats.org/officeDocument/2006/relationships/image" Target="../media/image29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1.png"/><Relationship Id="rId4" Type="http://schemas.openxmlformats.org/officeDocument/2006/relationships/image" Target="../media/image33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5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8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0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3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6.png"/><Relationship Id="rId4" Type="http://schemas.openxmlformats.org/officeDocument/2006/relationships/image" Target="../media/image40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2.png"/><Relationship Id="rId4" Type="http://schemas.openxmlformats.org/officeDocument/2006/relationships/image" Target="../media/image49.png"/><Relationship Id="rId5" Type="http://schemas.openxmlformats.org/officeDocument/2006/relationships/image" Target="../media/image44.jp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50.png"/><Relationship Id="rId4" Type="http://schemas.openxmlformats.org/officeDocument/2006/relationships/image" Target="../media/image51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5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7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70.png"/><Relationship Id="rId4" Type="http://schemas.openxmlformats.org/officeDocument/2006/relationships/image" Target="../media/image63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56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41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69.png"/><Relationship Id="rId4" Type="http://schemas.openxmlformats.org/officeDocument/2006/relationships/image" Target="../media/image65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66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54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58.png"/><Relationship Id="rId4" Type="http://schemas.openxmlformats.org/officeDocument/2006/relationships/image" Target="../media/image53.png"/><Relationship Id="rId5" Type="http://schemas.openxmlformats.org/officeDocument/2006/relationships/image" Target="../media/image61.png"/><Relationship Id="rId6" Type="http://schemas.openxmlformats.org/officeDocument/2006/relationships/image" Target="../media/image5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84.png"/><Relationship Id="rId4" Type="http://schemas.openxmlformats.org/officeDocument/2006/relationships/image" Target="../media/image53.png"/><Relationship Id="rId5" Type="http://schemas.openxmlformats.org/officeDocument/2006/relationships/image" Target="../media/image71.png"/><Relationship Id="rId6" Type="http://schemas.openxmlformats.org/officeDocument/2006/relationships/image" Target="../media/image67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72.jpg"/><Relationship Id="rId4" Type="http://schemas.openxmlformats.org/officeDocument/2006/relationships/image" Target="../media/image62.png"/><Relationship Id="rId5" Type="http://schemas.openxmlformats.org/officeDocument/2006/relationships/image" Target="../media/image86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74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50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81.png"/><Relationship Id="rId4" Type="http://schemas.openxmlformats.org/officeDocument/2006/relationships/image" Target="../media/image68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75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73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78.png"/><Relationship Id="rId4" Type="http://schemas.openxmlformats.org/officeDocument/2006/relationships/image" Target="../media/image88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78.png"/><Relationship Id="rId4" Type="http://schemas.openxmlformats.org/officeDocument/2006/relationships/image" Target="../media/image76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78.png"/><Relationship Id="rId4" Type="http://schemas.openxmlformats.org/officeDocument/2006/relationships/image" Target="../media/image93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88.png"/><Relationship Id="rId4" Type="http://schemas.openxmlformats.org/officeDocument/2006/relationships/image" Target="../media/image80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93.png"/><Relationship Id="rId4" Type="http://schemas.openxmlformats.org/officeDocument/2006/relationships/image" Target="../media/image89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88.png"/><Relationship Id="rId4" Type="http://schemas.openxmlformats.org/officeDocument/2006/relationships/image" Target="../media/image85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90.png"/><Relationship Id="rId4" Type="http://schemas.openxmlformats.org/officeDocument/2006/relationships/image" Target="../media/image93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8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95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1.xml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87.jp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98.png"/><Relationship Id="rId4" Type="http://schemas.openxmlformats.org/officeDocument/2006/relationships/image" Target="../media/image140.jp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92.png"/><Relationship Id="rId4" Type="http://schemas.openxmlformats.org/officeDocument/2006/relationships/image" Target="../media/image63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96.png"/><Relationship Id="rId4" Type="http://schemas.openxmlformats.org/officeDocument/2006/relationships/image" Target="../media/image97.jp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107.png"/><Relationship Id="rId4" Type="http://schemas.openxmlformats.org/officeDocument/2006/relationships/image" Target="../media/image63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103.png"/><Relationship Id="rId4" Type="http://schemas.openxmlformats.org/officeDocument/2006/relationships/image" Target="../media/image101.jp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106.png"/><Relationship Id="rId4" Type="http://schemas.openxmlformats.org/officeDocument/2006/relationships/image" Target="../media/image100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63.png"/><Relationship Id="rId4" Type="http://schemas.openxmlformats.org/officeDocument/2006/relationships/image" Target="../media/image1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104.png"/><Relationship Id="rId4" Type="http://schemas.openxmlformats.org/officeDocument/2006/relationships/image" Target="../media/image99.jp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63.png"/><Relationship Id="rId4" Type="http://schemas.openxmlformats.org/officeDocument/2006/relationships/image" Target="../media/image111.pn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115.png"/><Relationship Id="rId4" Type="http://schemas.openxmlformats.org/officeDocument/2006/relationships/image" Target="../media/image102.jpg"/><Relationship Id="rId5" Type="http://schemas.openxmlformats.org/officeDocument/2006/relationships/image" Target="../media/image112.jpg"/><Relationship Id="rId6" Type="http://schemas.openxmlformats.org/officeDocument/2006/relationships/image" Target="../media/image108.png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63.png"/><Relationship Id="rId4" Type="http://schemas.openxmlformats.org/officeDocument/2006/relationships/image" Target="../media/image128.png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105.png"/><Relationship Id="rId4" Type="http://schemas.openxmlformats.org/officeDocument/2006/relationships/image" Target="../media/image113.jpg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63.png"/><Relationship Id="rId4" Type="http://schemas.openxmlformats.org/officeDocument/2006/relationships/image" Target="../media/image118.png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110.jpg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63.png"/><Relationship Id="rId4" Type="http://schemas.openxmlformats.org/officeDocument/2006/relationships/image" Target="../media/image132.png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109.png"/><Relationship Id="rId4" Type="http://schemas.openxmlformats.org/officeDocument/2006/relationships/image" Target="../media/image123.png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131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"/>
          <p:cNvSpPr txBox="1"/>
          <p:nvPr>
            <p:ph idx="11" type="ftr"/>
          </p:nvPr>
        </p:nvSpPr>
        <p:spPr>
          <a:xfrm>
            <a:off x="1578897" y="5517232"/>
            <a:ext cx="5986206" cy="94763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1400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DC &amp; CV Lab. CSIE NTU</a:t>
            </a:r>
            <a:endParaRPr i="0" sz="1400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4" name="Google Shape;134;p1"/>
          <p:cNvSpPr txBox="1"/>
          <p:nvPr>
            <p:ph idx="4294967295" type="title"/>
          </p:nvPr>
        </p:nvSpPr>
        <p:spPr>
          <a:xfrm>
            <a:off x="801290" y="476672"/>
            <a:ext cx="7543800" cy="14493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800"/>
              <a:buFont typeface="Times New Roman"/>
              <a:buNone/>
            </a:pPr>
            <a:r>
              <a:rPr lang="en-US" sz="4800">
                <a:solidFill>
                  <a:srgbClr val="002060"/>
                </a:solidFill>
              </a:rPr>
              <a:t>Computer and Robot Vision I</a:t>
            </a:r>
            <a:endParaRPr/>
          </a:p>
        </p:txBody>
      </p:sp>
      <p:sp>
        <p:nvSpPr>
          <p:cNvPr id="135" name="Google Shape;135;p1"/>
          <p:cNvSpPr txBox="1"/>
          <p:nvPr>
            <p:ph idx="4294967295" type="body"/>
          </p:nvPr>
        </p:nvSpPr>
        <p:spPr>
          <a:xfrm>
            <a:off x="800100" y="2093882"/>
            <a:ext cx="7543800" cy="15038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-203200" lvl="0" marL="9144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3200"/>
              <a:buChar char=" "/>
            </a:pPr>
            <a:r>
              <a:rPr lang="en-US" sz="3200" cap="none">
                <a:solidFill>
                  <a:srgbClr val="006600"/>
                </a:solidFill>
              </a:rPr>
              <a:t>Chapter 7 </a:t>
            </a:r>
            <a:endParaRPr/>
          </a:p>
          <a:p>
            <a:pPr indent="-203200" lvl="0" marL="9144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3200"/>
              <a:buChar char=" "/>
            </a:pPr>
            <a:r>
              <a:rPr lang="en-US" sz="3200">
                <a:solidFill>
                  <a:srgbClr val="006600"/>
                </a:solidFill>
              </a:rPr>
              <a:t>Conditioning and Labeling</a:t>
            </a:r>
            <a:endParaRPr sz="3200" cap="none">
              <a:solidFill>
                <a:srgbClr val="006600"/>
              </a:solidFill>
            </a:endParaRPr>
          </a:p>
        </p:txBody>
      </p:sp>
      <p:sp>
        <p:nvSpPr>
          <p:cNvPr id="136" name="Google Shape;136;p1"/>
          <p:cNvSpPr txBox="1"/>
          <p:nvPr/>
        </p:nvSpPr>
        <p:spPr>
          <a:xfrm>
            <a:off x="2647552" y="4149080"/>
            <a:ext cx="3851275" cy="14446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Presented by: 傅楸善 &amp; 鄭忠宜</a:t>
            </a:r>
            <a:endParaRPr b="0" i="0" sz="1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E-mail: r12922136@ntu.edu.tw</a:t>
            </a:r>
            <a:endParaRPr/>
          </a:p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手機: 0933701058</a:t>
            </a:r>
            <a:endParaRPr b="0" i="0" sz="1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授課教授：傅楸善 博士</a:t>
            </a:r>
            <a:endParaRPr/>
          </a:p>
        </p:txBody>
      </p:sp>
      <p:sp>
        <p:nvSpPr>
          <p:cNvPr id="137" name="Google Shape;137;p1"/>
          <p:cNvSpPr txBox="1"/>
          <p:nvPr>
            <p:ph idx="12" type="sldNum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8" name="Google Shape;228;p8"/>
          <p:cNvGraphicFramePr/>
          <p:nvPr/>
        </p:nvGraphicFramePr>
        <p:xfrm>
          <a:off x="4060781" y="270892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{984C4EA0-612D-4215-84E8-9CEC38CA3513}</a:tableStyleId>
              </a:tblPr>
              <a:tblGrid>
                <a:gridCol w="550000"/>
                <a:gridCol w="618750"/>
                <a:gridCol w="550000"/>
                <a:gridCol w="657525"/>
                <a:gridCol w="511225"/>
              </a:tblGrid>
              <a:tr h="4976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0" lang="en-US" sz="2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b="0" sz="20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00" marB="45700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b="0" sz="20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00" marB="45700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0" lang="en-US" sz="2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endParaRPr b="0" sz="20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00" marB="45700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0" lang="en-US" sz="2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</a:t>
                      </a:r>
                      <a:endParaRPr b="0" sz="20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00" marB="45700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0" lang="en-US" sz="2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</a:t>
                      </a:r>
                      <a:endParaRPr b="0" sz="20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00" marB="45700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604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0" lang="en-US" sz="2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b="0" sz="20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00" marB="45700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2000"/>
                        <a:buFont typeface="Times New Roman"/>
                        <a:buNone/>
                      </a:pPr>
                      <a:r>
                        <a:rPr b="0" lang="en-US" sz="2000">
                          <a:solidFill>
                            <a:srgbClr val="FF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b="0" sz="2000">
                        <a:solidFill>
                          <a:srgbClr val="FF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00" marB="45700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2000"/>
                        <a:buFont typeface="Times New Roman"/>
                        <a:buNone/>
                      </a:pPr>
                      <a:r>
                        <a:rPr b="0" lang="en-US" sz="2000">
                          <a:solidFill>
                            <a:srgbClr val="FF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endParaRPr b="0" sz="2000">
                        <a:solidFill>
                          <a:srgbClr val="FF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00" marB="45700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2000"/>
                        <a:buFont typeface="Times New Roman"/>
                        <a:buNone/>
                      </a:pPr>
                      <a:r>
                        <a:rPr b="0" lang="en-US" sz="2000">
                          <a:solidFill>
                            <a:srgbClr val="FF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</a:t>
                      </a:r>
                      <a:endParaRPr b="0" sz="2000">
                        <a:solidFill>
                          <a:srgbClr val="FF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00" marB="45700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0" lang="en-US" sz="2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</a:t>
                      </a:r>
                      <a:endParaRPr b="0" sz="20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00" marB="45700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72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0" lang="en-US" sz="2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</a:t>
                      </a:r>
                      <a:endParaRPr b="0" sz="20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00" marB="45700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2000"/>
                        <a:buFont typeface="Times New Roman"/>
                        <a:buNone/>
                      </a:pPr>
                      <a:r>
                        <a:rPr b="0" lang="en-US" sz="2000">
                          <a:solidFill>
                            <a:srgbClr val="FF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</a:t>
                      </a:r>
                      <a:endParaRPr b="0" sz="2000">
                        <a:solidFill>
                          <a:srgbClr val="FF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00" marB="45700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2000"/>
                        <a:buFont typeface="Times New Roman"/>
                        <a:buNone/>
                      </a:pPr>
                      <a:r>
                        <a:rPr b="0" lang="en-US" sz="2000">
                          <a:solidFill>
                            <a:srgbClr val="FF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</a:t>
                      </a:r>
                      <a:endParaRPr b="0" sz="2000">
                        <a:solidFill>
                          <a:srgbClr val="FF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00" marB="45700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2000"/>
                        <a:buFont typeface="Times New Roman"/>
                        <a:buNone/>
                      </a:pPr>
                      <a:r>
                        <a:rPr b="0" lang="en-US" sz="2000">
                          <a:solidFill>
                            <a:srgbClr val="FF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6</a:t>
                      </a:r>
                      <a:endParaRPr b="0" sz="2000">
                        <a:solidFill>
                          <a:srgbClr val="FF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00" marB="45700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0" lang="en-US" sz="2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6</a:t>
                      </a:r>
                      <a:endParaRPr b="0" sz="20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00" marB="45700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72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0" lang="en-US" sz="2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7</a:t>
                      </a:r>
                      <a:endParaRPr b="0" sz="20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00" marB="45700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2000"/>
                        <a:buFont typeface="Times New Roman"/>
                        <a:buNone/>
                      </a:pPr>
                      <a:r>
                        <a:rPr b="0" lang="en-US" sz="2000">
                          <a:solidFill>
                            <a:srgbClr val="FF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7</a:t>
                      </a:r>
                      <a:endParaRPr b="0" sz="2000">
                        <a:solidFill>
                          <a:srgbClr val="FF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00" marB="45700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2000"/>
                        <a:buFont typeface="Times New Roman"/>
                        <a:buNone/>
                      </a:pPr>
                      <a:r>
                        <a:rPr b="0" lang="en-US" sz="2000">
                          <a:solidFill>
                            <a:srgbClr val="FF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8</a:t>
                      </a:r>
                      <a:endParaRPr b="0" sz="2000">
                        <a:solidFill>
                          <a:srgbClr val="FF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00" marB="45700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2000"/>
                        <a:buFont typeface="Times New Roman"/>
                        <a:buNone/>
                      </a:pPr>
                      <a:r>
                        <a:rPr b="0" lang="en-US" sz="2000">
                          <a:solidFill>
                            <a:srgbClr val="FF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9</a:t>
                      </a:r>
                      <a:endParaRPr b="0" sz="2000">
                        <a:solidFill>
                          <a:srgbClr val="FF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00" marB="45700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0" lang="en-US" sz="2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9</a:t>
                      </a:r>
                      <a:endParaRPr b="0" sz="20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00" marB="45700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72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0" lang="en-US" sz="2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7</a:t>
                      </a:r>
                      <a:endParaRPr b="0" sz="20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00" marB="45700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0" lang="en-US" sz="2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7</a:t>
                      </a:r>
                      <a:endParaRPr b="0" sz="20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00" marB="45700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0" lang="en-US" sz="2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8</a:t>
                      </a:r>
                      <a:endParaRPr b="0" sz="20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00" marB="45700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0" lang="en-US" sz="2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9</a:t>
                      </a:r>
                      <a:endParaRPr b="0" sz="20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00" marB="45700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0" lang="en-US" sz="2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9</a:t>
                      </a:r>
                      <a:endParaRPr b="0" sz="20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00" marB="45700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229" name="Google Shape;229;p8"/>
          <p:cNvSpPr txBox="1"/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imes New Roman"/>
              <a:buNone/>
            </a:pPr>
            <a:r>
              <a:rPr lang="en-US">
                <a:solidFill>
                  <a:schemeClr val="dk1"/>
                </a:solidFill>
              </a:rPr>
              <a:t>7.2 Noise Cleaning</a:t>
            </a:r>
            <a:endParaRPr/>
          </a:p>
        </p:txBody>
      </p:sp>
      <p:sp>
        <p:nvSpPr>
          <p:cNvPr id="230" name="Google Shape;230;p8"/>
          <p:cNvSpPr txBox="1"/>
          <p:nvPr>
            <p:ph idx="1" type="body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/>
          <a:p>
            <a:pPr indent="-127000" lvl="0" marL="9144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 "/>
            </a:pPr>
            <a:r>
              <a:rPr lang="en-US"/>
              <a:t> </a:t>
            </a:r>
            <a:endParaRPr/>
          </a:p>
        </p:txBody>
      </p:sp>
      <p:sp>
        <p:nvSpPr>
          <p:cNvPr id="231" name="Google Shape;231;p8"/>
          <p:cNvSpPr txBox="1"/>
          <p:nvPr>
            <p:ph idx="11" type="ftr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DC &amp; CV LAB. CSIE NTU</a:t>
            </a:r>
            <a:endParaRPr/>
          </a:p>
        </p:txBody>
      </p:sp>
      <p:sp>
        <p:nvSpPr>
          <p:cNvPr id="232" name="Google Shape;232;p8"/>
          <p:cNvSpPr txBox="1"/>
          <p:nvPr>
            <p:ph idx="12" type="sldNum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aphicFrame>
        <p:nvGraphicFramePr>
          <p:cNvPr id="233" name="Google Shape;233;p8"/>
          <p:cNvGraphicFramePr/>
          <p:nvPr/>
        </p:nvGraphicFramePr>
        <p:xfrm>
          <a:off x="971600" y="3047354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{984C4EA0-612D-4215-84E8-9CEC38CA3513}</a:tableStyleId>
              </a:tblPr>
              <a:tblGrid>
                <a:gridCol w="540000"/>
                <a:gridCol w="540000"/>
                <a:gridCol w="540000"/>
              </a:tblGrid>
              <a:tr h="540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2000"/>
                        <a:buFont typeface="Times New Roman"/>
                        <a:buNone/>
                      </a:pPr>
                      <a:r>
                        <a:rPr b="0" lang="en-US" sz="2000">
                          <a:solidFill>
                            <a:srgbClr val="FF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b="0" sz="2000">
                        <a:solidFill>
                          <a:srgbClr val="FF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00" marB="45700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000">
                          <a:solidFill>
                            <a:srgbClr val="FF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endParaRPr b="0" sz="2000">
                        <a:solidFill>
                          <a:srgbClr val="FF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00" marB="45700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2000"/>
                        <a:buFont typeface="Times New Roman"/>
                        <a:buNone/>
                      </a:pPr>
                      <a:r>
                        <a:rPr b="0" lang="en-US" sz="2000">
                          <a:solidFill>
                            <a:srgbClr val="FF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</a:t>
                      </a:r>
                      <a:endParaRPr b="0" sz="2000">
                        <a:solidFill>
                          <a:srgbClr val="FF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00" marB="45700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5401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2000"/>
                        <a:buFont typeface="Times New Roman"/>
                        <a:buNone/>
                      </a:pPr>
                      <a:r>
                        <a:rPr b="0" lang="en-US" sz="2000">
                          <a:solidFill>
                            <a:srgbClr val="FF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</a:t>
                      </a:r>
                      <a:endParaRPr b="0" sz="2000">
                        <a:solidFill>
                          <a:srgbClr val="FF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00" marB="45700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2000"/>
                        <a:buFont typeface="Times New Roman"/>
                        <a:buNone/>
                      </a:pPr>
                      <a:r>
                        <a:rPr b="0" lang="en-US" sz="2000">
                          <a:solidFill>
                            <a:srgbClr val="FF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</a:t>
                      </a:r>
                      <a:endParaRPr b="0" sz="2000">
                        <a:solidFill>
                          <a:srgbClr val="FF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00" marB="45700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2000"/>
                        <a:buFont typeface="Times New Roman"/>
                        <a:buNone/>
                      </a:pPr>
                      <a:r>
                        <a:rPr b="0" lang="en-US" sz="2000">
                          <a:solidFill>
                            <a:srgbClr val="FF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6</a:t>
                      </a:r>
                      <a:endParaRPr b="0" sz="2000">
                        <a:solidFill>
                          <a:srgbClr val="FF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00" marB="45700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540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2000"/>
                        <a:buFont typeface="Times New Roman"/>
                        <a:buNone/>
                      </a:pPr>
                      <a:r>
                        <a:rPr b="0" lang="en-US" sz="2000">
                          <a:solidFill>
                            <a:srgbClr val="FF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7</a:t>
                      </a:r>
                      <a:endParaRPr b="0" sz="2000">
                        <a:solidFill>
                          <a:srgbClr val="FF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00" marB="45700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2000"/>
                        <a:buFont typeface="Times New Roman"/>
                        <a:buNone/>
                      </a:pPr>
                      <a:r>
                        <a:rPr b="0" lang="en-US" sz="2000">
                          <a:solidFill>
                            <a:srgbClr val="FF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8</a:t>
                      </a:r>
                      <a:endParaRPr b="0" sz="2000">
                        <a:solidFill>
                          <a:srgbClr val="FF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00" marB="45700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2000"/>
                        <a:buFont typeface="Times New Roman"/>
                        <a:buNone/>
                      </a:pPr>
                      <a:r>
                        <a:rPr b="0" lang="en-US" sz="2000">
                          <a:solidFill>
                            <a:srgbClr val="FF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9</a:t>
                      </a:r>
                      <a:endParaRPr b="0" sz="2000">
                        <a:solidFill>
                          <a:srgbClr val="FF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00" marB="45700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234" name="Google Shape;234;p8"/>
          <p:cNvSpPr txBox="1"/>
          <p:nvPr/>
        </p:nvSpPr>
        <p:spPr>
          <a:xfrm>
            <a:off x="864920" y="1984879"/>
            <a:ext cx="3799438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Padding: </a:t>
            </a:r>
            <a:r>
              <a:rPr b="0" lang="en-US" sz="2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replicated border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p8"/>
          <p:cNvSpPr txBox="1"/>
          <p:nvPr/>
        </p:nvSpPr>
        <p:spPr>
          <a:xfrm>
            <a:off x="1368666" y="4873383"/>
            <a:ext cx="82586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Image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p8"/>
          <p:cNvSpPr txBox="1"/>
          <p:nvPr/>
        </p:nvSpPr>
        <p:spPr>
          <a:xfrm>
            <a:off x="4355976" y="5193557"/>
            <a:ext cx="221086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Image with Padding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6" name="Shape 1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7" id="1297" name="Google Shape;1297;p110"/>
          <p:cNvPicPr preferRelativeResize="0"/>
          <p:nvPr/>
        </p:nvPicPr>
        <p:blipFill rotWithShape="1">
          <a:blip r:embed="rId3">
            <a:alphaModFix/>
          </a:blip>
          <a:srcRect b="5593" l="0" r="0" t="0"/>
          <a:stretch/>
        </p:blipFill>
        <p:spPr>
          <a:xfrm>
            <a:off x="0" y="1"/>
            <a:ext cx="9144000" cy="6525344"/>
          </a:xfrm>
          <a:prstGeom prst="rect">
            <a:avLst/>
          </a:prstGeom>
          <a:noFill/>
          <a:ln>
            <a:noFill/>
          </a:ln>
        </p:spPr>
      </p:pic>
      <p:sp>
        <p:nvSpPr>
          <p:cNvPr id="1298" name="Google Shape;1298;p110"/>
          <p:cNvSpPr/>
          <p:nvPr/>
        </p:nvSpPr>
        <p:spPr>
          <a:xfrm flipH="1">
            <a:off x="179388" y="1052513"/>
            <a:ext cx="1225550" cy="720725"/>
          </a:xfrm>
          <a:prstGeom prst="rightArrow">
            <a:avLst>
              <a:gd fmla="val 50000" name="adj1"/>
              <a:gd fmla="val 42511" name="adj2"/>
            </a:avLst>
          </a:prstGeom>
          <a:solidFill>
            <a:schemeClr val="hlink">
              <a:alpha val="49803"/>
            </a:schemeClr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1299" name="Google Shape;1299;p110"/>
          <p:cNvGrpSpPr/>
          <p:nvPr/>
        </p:nvGrpSpPr>
        <p:grpSpPr>
          <a:xfrm>
            <a:off x="250825" y="260350"/>
            <a:ext cx="792163" cy="837010"/>
            <a:chOff x="158" y="164"/>
            <a:chExt cx="499" cy="527"/>
          </a:xfrm>
        </p:grpSpPr>
        <p:cxnSp>
          <p:nvCxnSpPr>
            <p:cNvPr id="1300" name="Google Shape;1300;p110"/>
            <p:cNvCxnSpPr>
              <a:stCxn id="1301" idx="1"/>
              <a:endCxn id="1298" idx="0"/>
            </p:cNvCxnSpPr>
            <p:nvPr/>
          </p:nvCxnSpPr>
          <p:spPr>
            <a:xfrm flipH="1">
              <a:off x="357" y="391"/>
              <a:ext cx="300" cy="300"/>
            </a:xfrm>
            <a:prstGeom prst="curvedConnector2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med" w="med" type="triangle"/>
              <a:tailEnd len="med" w="med" type="triangle"/>
            </a:ln>
          </p:spPr>
        </p:cxnSp>
        <p:pic>
          <p:nvPicPr>
            <p:cNvPr id="1302" name="Google Shape;1302;p11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58" y="164"/>
              <a:ext cx="295" cy="24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03" name="Google Shape;1303;p110"/>
          <p:cNvSpPr/>
          <p:nvPr/>
        </p:nvSpPr>
        <p:spPr>
          <a:xfrm rot="8051093">
            <a:off x="2866293" y="1488346"/>
            <a:ext cx="1296988" cy="720725"/>
          </a:xfrm>
          <a:prstGeom prst="rightArrow">
            <a:avLst>
              <a:gd fmla="val 50000" name="adj1"/>
              <a:gd fmla="val 44989" name="adj2"/>
            </a:avLst>
          </a:prstGeom>
          <a:solidFill>
            <a:schemeClr val="hlink">
              <a:alpha val="49803"/>
            </a:schemeClr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04" name="Google Shape;1304;p110"/>
          <p:cNvSpPr/>
          <p:nvPr/>
        </p:nvSpPr>
        <p:spPr>
          <a:xfrm rot="-2851214">
            <a:off x="3327832" y="302729"/>
            <a:ext cx="720725" cy="1150938"/>
          </a:xfrm>
          <a:prstGeom prst="upArrow">
            <a:avLst>
              <a:gd fmla="val 50000" name="adj1"/>
              <a:gd fmla="val 39923" name="adj2"/>
            </a:avLst>
          </a:prstGeom>
          <a:solidFill>
            <a:schemeClr val="folHlink">
              <a:alpha val="49803"/>
            </a:schemeClr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305" name="Google Shape;1305;p1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916238" y="128588"/>
            <a:ext cx="503237" cy="423862"/>
          </a:xfrm>
          <a:prstGeom prst="rect">
            <a:avLst/>
          </a:prstGeom>
          <a:noFill/>
          <a:ln>
            <a:noFill/>
          </a:ln>
        </p:spPr>
      </p:pic>
      <p:sp>
        <p:nvSpPr>
          <p:cNvPr id="1306" name="Google Shape;1306;p110"/>
          <p:cNvSpPr/>
          <p:nvPr/>
        </p:nvSpPr>
        <p:spPr>
          <a:xfrm rot="5400000">
            <a:off x="5364782" y="908026"/>
            <a:ext cx="1295400" cy="720725"/>
          </a:xfrm>
          <a:prstGeom prst="rightArrow">
            <a:avLst>
              <a:gd fmla="val 50000" name="adj1"/>
              <a:gd fmla="val 44934" name="adj2"/>
            </a:avLst>
          </a:prstGeom>
          <a:solidFill>
            <a:schemeClr val="hlink">
              <a:alpha val="49803"/>
            </a:schemeClr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07" name="Google Shape;1307;p110"/>
          <p:cNvSpPr/>
          <p:nvPr/>
        </p:nvSpPr>
        <p:spPr>
          <a:xfrm rot="-5400000">
            <a:off x="5219154" y="189557"/>
            <a:ext cx="720725" cy="1150938"/>
          </a:xfrm>
          <a:prstGeom prst="upArrow">
            <a:avLst>
              <a:gd fmla="val 50000" name="adj1"/>
              <a:gd fmla="val 39923" name="adj2"/>
            </a:avLst>
          </a:prstGeom>
          <a:solidFill>
            <a:schemeClr val="folHlink">
              <a:alpha val="49803"/>
            </a:schemeClr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308" name="Google Shape;1308;p1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32363" y="620713"/>
            <a:ext cx="457200" cy="385762"/>
          </a:xfrm>
          <a:prstGeom prst="rect">
            <a:avLst/>
          </a:prstGeom>
          <a:noFill/>
          <a:ln>
            <a:noFill/>
          </a:ln>
        </p:spPr>
      </p:pic>
      <p:sp>
        <p:nvSpPr>
          <p:cNvPr id="1309" name="Google Shape;1309;p110"/>
          <p:cNvSpPr/>
          <p:nvPr/>
        </p:nvSpPr>
        <p:spPr>
          <a:xfrm rot="2872843">
            <a:off x="7380288" y="476250"/>
            <a:ext cx="1295400" cy="720725"/>
          </a:xfrm>
          <a:prstGeom prst="rightArrow">
            <a:avLst>
              <a:gd fmla="val 50000" name="adj1"/>
              <a:gd fmla="val 44934" name="adj2"/>
            </a:avLst>
          </a:prstGeom>
          <a:solidFill>
            <a:schemeClr val="hlink">
              <a:alpha val="49803"/>
            </a:schemeClr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10" name="Google Shape;1310;p110"/>
          <p:cNvSpPr/>
          <p:nvPr/>
        </p:nvSpPr>
        <p:spPr>
          <a:xfrm rot="-8093298">
            <a:off x="6961897" y="85965"/>
            <a:ext cx="720725" cy="1150938"/>
          </a:xfrm>
          <a:prstGeom prst="upArrow">
            <a:avLst>
              <a:gd fmla="val 50000" name="adj1"/>
              <a:gd fmla="val 39923" name="adj2"/>
            </a:avLst>
          </a:prstGeom>
          <a:solidFill>
            <a:schemeClr val="folHlink">
              <a:alpha val="49803"/>
            </a:schemeClr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11" name="Google Shape;1311;p110"/>
          <p:cNvSpPr/>
          <p:nvPr/>
        </p:nvSpPr>
        <p:spPr>
          <a:xfrm flipH="1" rot="10800000">
            <a:off x="323850" y="3860800"/>
            <a:ext cx="1368425" cy="720725"/>
          </a:xfrm>
          <a:prstGeom prst="rightArrow">
            <a:avLst>
              <a:gd fmla="val 50000" name="adj1"/>
              <a:gd fmla="val 47467" name="adj2"/>
            </a:avLst>
          </a:prstGeom>
          <a:solidFill>
            <a:schemeClr val="hlink">
              <a:alpha val="49803"/>
            </a:schemeClr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12" name="Google Shape;1312;p110"/>
          <p:cNvSpPr/>
          <p:nvPr/>
        </p:nvSpPr>
        <p:spPr>
          <a:xfrm rot="10800000">
            <a:off x="0" y="4221163"/>
            <a:ext cx="720725" cy="1150937"/>
          </a:xfrm>
          <a:prstGeom prst="upArrow">
            <a:avLst>
              <a:gd fmla="val 50000" name="adj1"/>
              <a:gd fmla="val 39923" name="adj2"/>
            </a:avLst>
          </a:prstGeom>
          <a:solidFill>
            <a:schemeClr val="folHlink">
              <a:alpha val="49803"/>
            </a:schemeClr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01" name="Google Shape;1301;p110"/>
          <p:cNvSpPr/>
          <p:nvPr/>
        </p:nvSpPr>
        <p:spPr>
          <a:xfrm>
            <a:off x="1042988" y="333375"/>
            <a:ext cx="720725" cy="1150938"/>
          </a:xfrm>
          <a:prstGeom prst="upArrow">
            <a:avLst>
              <a:gd fmla="val 50000" name="adj1"/>
              <a:gd fmla="val 39923" name="adj2"/>
            </a:avLst>
          </a:prstGeom>
          <a:solidFill>
            <a:schemeClr val="folHlink">
              <a:alpha val="49803"/>
            </a:schemeClr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13" name="Google Shape;1313;p110"/>
          <p:cNvSpPr/>
          <p:nvPr/>
        </p:nvSpPr>
        <p:spPr>
          <a:xfrm flipH="1" rot="8121486">
            <a:off x="2513013" y="3902075"/>
            <a:ext cx="1225550" cy="720725"/>
          </a:xfrm>
          <a:prstGeom prst="rightArrow">
            <a:avLst>
              <a:gd fmla="val 50000" name="adj1"/>
              <a:gd fmla="val 42511" name="adj2"/>
            </a:avLst>
          </a:prstGeom>
          <a:solidFill>
            <a:schemeClr val="hlink">
              <a:alpha val="49803"/>
            </a:schemeClr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14" name="Google Shape;1314;p110"/>
          <p:cNvSpPr/>
          <p:nvPr/>
        </p:nvSpPr>
        <p:spPr>
          <a:xfrm rot="8147089">
            <a:off x="2798763" y="4452938"/>
            <a:ext cx="720725" cy="1317625"/>
          </a:xfrm>
          <a:prstGeom prst="upArrow">
            <a:avLst>
              <a:gd fmla="val 50000" name="adj1"/>
              <a:gd fmla="val 45705" name="adj2"/>
            </a:avLst>
          </a:prstGeom>
          <a:solidFill>
            <a:schemeClr val="folHlink">
              <a:alpha val="49803"/>
            </a:schemeClr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15" name="Google Shape;1315;p110"/>
          <p:cNvSpPr/>
          <p:nvPr/>
        </p:nvSpPr>
        <p:spPr>
          <a:xfrm flipH="1" rot="5400000">
            <a:off x="4393407" y="4039394"/>
            <a:ext cx="1366837" cy="720725"/>
          </a:xfrm>
          <a:prstGeom prst="rightArrow">
            <a:avLst>
              <a:gd fmla="val 50000" name="adj1"/>
              <a:gd fmla="val 47412" name="adj2"/>
            </a:avLst>
          </a:prstGeom>
          <a:solidFill>
            <a:schemeClr val="hlink">
              <a:alpha val="49803"/>
            </a:schemeClr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16" name="Google Shape;1316;p110"/>
          <p:cNvSpPr/>
          <p:nvPr/>
        </p:nvSpPr>
        <p:spPr>
          <a:xfrm rot="5400000">
            <a:off x="5327650" y="4400550"/>
            <a:ext cx="720725" cy="1368425"/>
          </a:xfrm>
          <a:prstGeom prst="upArrow">
            <a:avLst>
              <a:gd fmla="val 50000" name="adj1"/>
              <a:gd fmla="val 47467" name="adj2"/>
            </a:avLst>
          </a:prstGeom>
          <a:solidFill>
            <a:schemeClr val="folHlink">
              <a:alpha val="49803"/>
            </a:schemeClr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17" name="Google Shape;1317;p110"/>
          <p:cNvSpPr/>
          <p:nvPr/>
        </p:nvSpPr>
        <p:spPr>
          <a:xfrm flipH="1" rot="3036493">
            <a:off x="6376194" y="4531519"/>
            <a:ext cx="1582737" cy="720725"/>
          </a:xfrm>
          <a:prstGeom prst="rightArrow">
            <a:avLst>
              <a:gd fmla="val 50000" name="adj1"/>
              <a:gd fmla="val 54901" name="adj2"/>
            </a:avLst>
          </a:prstGeom>
          <a:solidFill>
            <a:schemeClr val="hlink">
              <a:alpha val="49803"/>
            </a:schemeClr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18" name="Google Shape;1318;p110"/>
          <p:cNvSpPr/>
          <p:nvPr/>
        </p:nvSpPr>
        <p:spPr>
          <a:xfrm rot="2857939">
            <a:off x="7791450" y="4243388"/>
            <a:ext cx="720725" cy="144145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folHlink">
              <a:alpha val="49803"/>
            </a:schemeClr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1319" name="Google Shape;1319;p110"/>
          <p:cNvGrpSpPr/>
          <p:nvPr/>
        </p:nvGrpSpPr>
        <p:grpSpPr>
          <a:xfrm>
            <a:off x="873919" y="4581525"/>
            <a:ext cx="889794" cy="785813"/>
            <a:chOff x="551" y="2886"/>
            <a:chExt cx="560" cy="495"/>
          </a:xfrm>
        </p:grpSpPr>
        <p:cxnSp>
          <p:nvCxnSpPr>
            <p:cNvPr id="1320" name="Google Shape;1320;p110"/>
            <p:cNvCxnSpPr>
              <a:stCxn id="1311" idx="0"/>
              <a:endCxn id="1312" idx="1"/>
            </p:cNvCxnSpPr>
            <p:nvPr/>
          </p:nvCxnSpPr>
          <p:spPr>
            <a:xfrm rot="5400000">
              <a:off x="551" y="2886"/>
              <a:ext cx="300" cy="300"/>
            </a:xfrm>
            <a:prstGeom prst="curvedConnector2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med" w="med" type="triangle"/>
              <a:tailEnd len="med" w="med" type="triangle"/>
            </a:ln>
          </p:spPr>
        </p:cxnSp>
        <p:pic>
          <p:nvPicPr>
            <p:cNvPr id="1321" name="Google Shape;1321;p11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793" y="3113"/>
              <a:ext cx="318" cy="26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322" name="Google Shape;1322;p110"/>
          <p:cNvGrpSpPr/>
          <p:nvPr/>
        </p:nvGrpSpPr>
        <p:grpSpPr>
          <a:xfrm>
            <a:off x="3561787" y="3831856"/>
            <a:ext cx="937188" cy="1428749"/>
            <a:chOff x="2244" y="2414"/>
            <a:chExt cx="590" cy="900"/>
          </a:xfrm>
        </p:grpSpPr>
        <p:cxnSp>
          <p:nvCxnSpPr>
            <p:cNvPr id="1323" name="Google Shape;1323;p110"/>
            <p:cNvCxnSpPr>
              <a:stCxn id="1313" idx="3"/>
              <a:endCxn id="1314" idx="1"/>
            </p:cNvCxnSpPr>
            <p:nvPr/>
          </p:nvCxnSpPr>
          <p:spPr>
            <a:xfrm>
              <a:off x="2244" y="2414"/>
              <a:ext cx="0" cy="900"/>
            </a:xfrm>
            <a:prstGeom prst="curvedConnector3">
              <a:avLst>
                <a:gd fmla="val -4150690" name="adj1"/>
              </a:avLst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med" w="med" type="triangle"/>
              <a:tailEnd len="med" w="med" type="triangle"/>
            </a:ln>
          </p:spPr>
        </p:cxnSp>
        <p:pic>
          <p:nvPicPr>
            <p:cNvPr id="1324" name="Google Shape;1324;p11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517" y="2432"/>
              <a:ext cx="317" cy="26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325" name="Google Shape;1325;p110"/>
          <p:cNvGrpSpPr/>
          <p:nvPr/>
        </p:nvGrpSpPr>
        <p:grpSpPr>
          <a:xfrm>
            <a:off x="5437188" y="3789363"/>
            <a:ext cx="792163" cy="744934"/>
            <a:chOff x="3425" y="2387"/>
            <a:chExt cx="499" cy="469"/>
          </a:xfrm>
        </p:grpSpPr>
        <p:cxnSp>
          <p:nvCxnSpPr>
            <p:cNvPr id="1326" name="Google Shape;1326;p110"/>
            <p:cNvCxnSpPr>
              <a:stCxn id="1315" idx="0"/>
              <a:endCxn id="1316" idx="1"/>
            </p:cNvCxnSpPr>
            <p:nvPr/>
          </p:nvCxnSpPr>
          <p:spPr>
            <a:xfrm>
              <a:off x="3425" y="2556"/>
              <a:ext cx="300" cy="300"/>
            </a:xfrm>
            <a:prstGeom prst="curvedConnector2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med" w="med" type="triangle"/>
              <a:tailEnd len="med" w="med" type="triangle"/>
            </a:ln>
          </p:spPr>
        </p:cxnSp>
        <p:pic>
          <p:nvPicPr>
            <p:cNvPr id="1327" name="Google Shape;1327;p11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3606" y="2387"/>
              <a:ext cx="318" cy="26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328" name="Google Shape;1328;p110"/>
          <p:cNvGrpSpPr/>
          <p:nvPr/>
        </p:nvGrpSpPr>
        <p:grpSpPr>
          <a:xfrm>
            <a:off x="6665345" y="3933825"/>
            <a:ext cx="1428750" cy="385763"/>
            <a:chOff x="4199" y="2478"/>
            <a:chExt cx="900" cy="243"/>
          </a:xfrm>
        </p:grpSpPr>
        <p:cxnSp>
          <p:nvCxnSpPr>
            <p:cNvPr id="1329" name="Google Shape;1329;p110"/>
            <p:cNvCxnSpPr>
              <a:stCxn id="1317" idx="3"/>
              <a:endCxn id="1318" idx="1"/>
            </p:cNvCxnSpPr>
            <p:nvPr/>
          </p:nvCxnSpPr>
          <p:spPr>
            <a:xfrm rot="10800000">
              <a:off x="4649" y="2246"/>
              <a:ext cx="0" cy="900"/>
            </a:xfrm>
            <a:prstGeom prst="curvedConnector3">
              <a:avLst>
                <a:gd fmla="val -2473379" name="adj1"/>
              </a:avLst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med" w="med" type="triangle"/>
              <a:tailEnd len="med" w="med" type="triangle"/>
            </a:ln>
          </p:spPr>
        </p:cxnSp>
        <p:pic>
          <p:nvPicPr>
            <p:cNvPr id="1330" name="Google Shape;1330;p11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513" y="2478"/>
              <a:ext cx="288" cy="243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1331" name="Google Shape;1331;p110"/>
          <p:cNvCxnSpPr>
            <a:stCxn id="1307" idx="1"/>
            <a:endCxn id="1306" idx="2"/>
          </p:cNvCxnSpPr>
          <p:nvPr/>
        </p:nvCxnSpPr>
        <p:spPr>
          <a:xfrm flipH="1" rot="-5400000">
            <a:off x="5238533" y="1178639"/>
            <a:ext cx="466800" cy="360300"/>
          </a:xfrm>
          <a:prstGeom prst="curvedConnector2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1332" name="Google Shape;1332;p110"/>
          <p:cNvCxnSpPr>
            <a:stCxn id="1304" idx="1"/>
            <a:endCxn id="1303" idx="2"/>
          </p:cNvCxnSpPr>
          <p:nvPr/>
        </p:nvCxnSpPr>
        <p:spPr>
          <a:xfrm rot="5400000">
            <a:off x="2691273" y="1288806"/>
            <a:ext cx="880500" cy="202200"/>
          </a:xfrm>
          <a:prstGeom prst="curvedConnector4">
            <a:avLst>
              <a:gd fmla="val 1969" name="adj1"/>
              <a:gd fmla="val 213077" name="adj2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triangle"/>
            <a:tailEnd len="med" w="med" type="triangle"/>
          </a:ln>
        </p:spPr>
      </p:cxnSp>
      <p:grpSp>
        <p:nvGrpSpPr>
          <p:cNvPr id="1333" name="Google Shape;1333;p110"/>
          <p:cNvGrpSpPr/>
          <p:nvPr/>
        </p:nvGrpSpPr>
        <p:grpSpPr>
          <a:xfrm>
            <a:off x="6588224" y="764704"/>
            <a:ext cx="1260749" cy="395288"/>
            <a:chOff x="158" y="164"/>
            <a:chExt cx="794" cy="249"/>
          </a:xfrm>
        </p:grpSpPr>
        <p:cxnSp>
          <p:nvCxnSpPr>
            <p:cNvPr id="1334" name="Google Shape;1334;p110"/>
            <p:cNvCxnSpPr>
              <a:stCxn id="1310" idx="1"/>
              <a:endCxn id="1309" idx="2"/>
            </p:cNvCxnSpPr>
            <p:nvPr/>
          </p:nvCxnSpPr>
          <p:spPr>
            <a:xfrm rot="10800000">
              <a:off x="802" y="238"/>
              <a:ext cx="0" cy="300"/>
            </a:xfrm>
            <a:prstGeom prst="curvedConnector2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med" w="med" type="triangle"/>
              <a:tailEnd len="med" w="med" type="triangle"/>
            </a:ln>
          </p:spPr>
        </p:cxnSp>
        <p:pic>
          <p:nvPicPr>
            <p:cNvPr id="1335" name="Google Shape;1335;p11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58" y="164"/>
              <a:ext cx="295" cy="24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36" name="Google Shape;1336;p110"/>
          <p:cNvSpPr txBox="1"/>
          <p:nvPr>
            <p:ph idx="11" type="ftr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DC &amp; CV LAB. CSIE NTU</a:t>
            </a:r>
            <a:endParaRPr/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1" name="Shape 1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2" name="Google Shape;1342;p111"/>
          <p:cNvSpPr txBox="1"/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imes New Roman"/>
              <a:buNone/>
            </a:pPr>
            <a:r>
              <a:rPr b="0" lang="en-US">
                <a:solidFill>
                  <a:schemeClr val="dk1"/>
                </a:solidFill>
              </a:rPr>
              <a:t>7.4.1 Gradient Edge Detectors</a:t>
            </a:r>
            <a:endParaRPr/>
          </a:p>
        </p:txBody>
      </p:sp>
      <p:sp>
        <p:nvSpPr>
          <p:cNvPr id="1343" name="Google Shape;1343;p111"/>
          <p:cNvSpPr txBox="1"/>
          <p:nvPr>
            <p:ph idx="1" type="body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2400">
                <a:solidFill>
                  <a:schemeClr val="dk1"/>
                </a:solidFill>
              </a:rPr>
              <a:t>Four important properties an edge operator might have:</a:t>
            </a:r>
            <a:endParaRPr/>
          </a:p>
          <a:p>
            <a:pPr indent="-266700" lvl="0" marL="2667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Times New Roman"/>
              <a:buAutoNum type="arabicPeriod"/>
            </a:pPr>
            <a:r>
              <a:rPr lang="en-US" sz="2400">
                <a:solidFill>
                  <a:schemeClr val="dk1"/>
                </a:solidFill>
              </a:rPr>
              <a:t>Accuracy in estimating gradient magnitude</a:t>
            </a:r>
            <a:endParaRPr/>
          </a:p>
          <a:p>
            <a:pPr indent="-266700" lvl="0" marL="2667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Times New Roman"/>
              <a:buAutoNum type="arabicPeriod"/>
            </a:pPr>
            <a:r>
              <a:rPr lang="en-US" sz="2400">
                <a:solidFill>
                  <a:schemeClr val="dk1"/>
                </a:solidFill>
              </a:rPr>
              <a:t>Accuracy in estimating gradient direction</a:t>
            </a:r>
            <a:endParaRPr/>
          </a:p>
          <a:p>
            <a:pPr indent="-266700" lvl="0" marL="2667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Times New Roman"/>
              <a:buAutoNum type="arabicPeriod"/>
            </a:pPr>
            <a:r>
              <a:rPr lang="en-US" sz="2400">
                <a:solidFill>
                  <a:schemeClr val="dk1"/>
                </a:solidFill>
              </a:rPr>
              <a:t>Accuracy in estimating step edge contrast</a:t>
            </a:r>
            <a:endParaRPr/>
          </a:p>
          <a:p>
            <a:pPr indent="-266700" lvl="0" marL="2667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Times New Roman"/>
              <a:buAutoNum type="arabicPeriod"/>
            </a:pPr>
            <a:r>
              <a:rPr lang="en-US" sz="2400">
                <a:solidFill>
                  <a:schemeClr val="dk1"/>
                </a:solidFill>
              </a:rPr>
              <a:t>Accuracy in estimating step edge direction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400"/>
              <a:buNone/>
            </a:pPr>
            <a:r>
              <a:rPr b="1" lang="en-US" sz="2400">
                <a:solidFill>
                  <a:schemeClr val="dk1"/>
                </a:solidFill>
              </a:rPr>
              <a:t>gradient direction: </a:t>
            </a:r>
            <a:r>
              <a:rPr lang="en-US" sz="2400">
                <a:solidFill>
                  <a:schemeClr val="dk1"/>
                </a:solidFill>
              </a:rPr>
              <a:t>used for edge organization, selection, linking.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1344" name="Google Shape;1344;p111"/>
          <p:cNvSpPr txBox="1"/>
          <p:nvPr>
            <p:ph idx="11" type="ftr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</a:rPr>
              <a:t>DC &amp; CV LAB. CSIE NTU</a:t>
            </a:r>
            <a:endParaRPr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345" name="Google Shape;1345;p111"/>
          <p:cNvSpPr txBox="1"/>
          <p:nvPr>
            <p:ph idx="12" type="sldNum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0" name="Shape 1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" name="Google Shape;1351;p113"/>
          <p:cNvSpPr txBox="1"/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Times New Roman"/>
              <a:buNone/>
            </a:pPr>
            <a:r>
              <a:rPr b="0" lang="en-US"/>
              <a:t>7.4.1 Gradient Edge Detectors</a:t>
            </a:r>
            <a:endParaRPr/>
          </a:p>
        </p:txBody>
      </p:sp>
      <p:sp>
        <p:nvSpPr>
          <p:cNvPr id="1352" name="Google Shape;1352;p113"/>
          <p:cNvSpPr txBox="1"/>
          <p:nvPr>
            <p:ph idx="12" type="sldNum"/>
          </p:nvPr>
        </p:nvSpPr>
        <p:spPr>
          <a:xfrm>
            <a:off x="7773988" y="5578475"/>
            <a:ext cx="857250" cy="6699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/>
              <a:t>‹#›</a:t>
            </a:fld>
            <a:r>
              <a:rPr lang="en-US" sz="1400"/>
              <a:t>/118</a:t>
            </a:r>
            <a:endParaRPr/>
          </a:p>
        </p:txBody>
      </p:sp>
      <p:pic>
        <p:nvPicPr>
          <p:cNvPr descr="7" id="1353" name="Google Shape;1353;p113"/>
          <p:cNvPicPr preferRelativeResize="0"/>
          <p:nvPr/>
        </p:nvPicPr>
        <p:blipFill rotWithShape="1">
          <a:blip r:embed="rId3">
            <a:alphaModFix/>
          </a:blip>
          <a:srcRect b="58419" l="0" r="0" t="0"/>
          <a:stretch/>
        </p:blipFill>
        <p:spPr>
          <a:xfrm>
            <a:off x="0" y="1"/>
            <a:ext cx="9144000" cy="2852935"/>
          </a:xfrm>
          <a:prstGeom prst="rect">
            <a:avLst/>
          </a:prstGeom>
          <a:noFill/>
          <a:ln>
            <a:noFill/>
          </a:ln>
        </p:spPr>
      </p:pic>
      <p:sp>
        <p:nvSpPr>
          <p:cNvPr id="1354" name="Google Shape;1354;p113"/>
          <p:cNvSpPr txBox="1"/>
          <p:nvPr/>
        </p:nvSpPr>
        <p:spPr>
          <a:xfrm>
            <a:off x="2987824" y="2511688"/>
            <a:ext cx="2879725" cy="369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參考軸：X軸，順時針方向</a:t>
            </a:r>
            <a:endParaRPr/>
          </a:p>
        </p:txBody>
      </p:sp>
      <p:sp>
        <p:nvSpPr>
          <p:cNvPr id="1355" name="Google Shape;1355;p113"/>
          <p:cNvSpPr txBox="1"/>
          <p:nvPr>
            <p:ph idx="11" type="ftr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DC &amp; CV LAB. CSIE NTU</a:t>
            </a:r>
            <a:endParaRPr/>
          </a:p>
        </p:txBody>
      </p:sp>
      <p:sp>
        <p:nvSpPr>
          <p:cNvPr id="1356" name="Google Shape;1356;p113"/>
          <p:cNvSpPr/>
          <p:nvPr/>
        </p:nvSpPr>
        <p:spPr>
          <a:xfrm>
            <a:off x="0" y="476672"/>
            <a:ext cx="4211960" cy="216024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7" name="Google Shape;1357;p113"/>
          <p:cNvSpPr/>
          <p:nvPr/>
        </p:nvSpPr>
        <p:spPr>
          <a:xfrm>
            <a:off x="1043608" y="1268760"/>
            <a:ext cx="504056" cy="216024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8" name="Google Shape;1358;p113"/>
          <p:cNvSpPr/>
          <p:nvPr/>
        </p:nvSpPr>
        <p:spPr>
          <a:xfrm>
            <a:off x="3307100" y="1389010"/>
            <a:ext cx="688836" cy="23979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113"/>
          <p:cNvSpPr/>
          <p:nvPr/>
        </p:nvSpPr>
        <p:spPr>
          <a:xfrm>
            <a:off x="131338" y="1732522"/>
            <a:ext cx="2639420" cy="199597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113"/>
          <p:cNvSpPr/>
          <p:nvPr/>
        </p:nvSpPr>
        <p:spPr>
          <a:xfrm>
            <a:off x="0" y="5952639"/>
            <a:ext cx="9144000" cy="92955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-9149" l="-531" r="-532" t="-3267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pic>
        <p:nvPicPr>
          <p:cNvPr descr="7" id="1361" name="Google Shape;1361;p113"/>
          <p:cNvPicPr preferRelativeResize="0"/>
          <p:nvPr/>
        </p:nvPicPr>
        <p:blipFill rotWithShape="1">
          <a:blip r:embed="rId3">
            <a:alphaModFix/>
          </a:blip>
          <a:srcRect b="11192" l="0" r="0" t="47783"/>
          <a:stretch/>
        </p:blipFill>
        <p:spPr>
          <a:xfrm>
            <a:off x="0" y="2852936"/>
            <a:ext cx="9144000" cy="28147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6" name="Shape 1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7" name="Google Shape;1367;g31161a0983e_0_208"/>
          <p:cNvSpPr txBox="1"/>
          <p:nvPr>
            <p:ph type="title"/>
          </p:nvPr>
        </p:nvSpPr>
        <p:spPr>
          <a:xfrm>
            <a:off x="822960" y="286604"/>
            <a:ext cx="7543800" cy="1450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imes New Roman"/>
              <a:buNone/>
            </a:pPr>
            <a:r>
              <a:rPr b="0" lang="en-US">
                <a:solidFill>
                  <a:schemeClr val="dk1"/>
                </a:solidFill>
              </a:rPr>
              <a:t>Project due </a:t>
            </a:r>
            <a:r>
              <a:rPr lang="en-US">
                <a:solidFill>
                  <a:srgbClr val="C00000"/>
                </a:solidFill>
              </a:rPr>
              <a:t>Dec</a:t>
            </a:r>
            <a:r>
              <a:rPr lang="en-US">
                <a:solidFill>
                  <a:srgbClr val="C00000"/>
                </a:solidFill>
              </a:rPr>
              <a:t>. 03, 2024</a:t>
            </a:r>
            <a:endParaRPr b="0" sz="3200">
              <a:solidFill>
                <a:srgbClr val="C00000"/>
              </a:solidFill>
            </a:endParaRPr>
          </a:p>
        </p:txBody>
      </p:sp>
      <p:sp>
        <p:nvSpPr>
          <p:cNvPr id="1368" name="Google Shape;1368;g31161a0983e_0_208"/>
          <p:cNvSpPr txBox="1"/>
          <p:nvPr>
            <p:ph idx="1" type="body"/>
          </p:nvPr>
        </p:nvSpPr>
        <p:spPr>
          <a:xfrm>
            <a:off x="822961" y="1845734"/>
            <a:ext cx="7543800" cy="43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 lnSpcReduction="20000"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-US" sz="2600">
                <a:solidFill>
                  <a:schemeClr val="dk1"/>
                </a:solidFill>
              </a:rPr>
              <a:t>Write programs to generate the following gradient magnitude images and choose proper thresholds to get the binary edge images:</a:t>
            </a:r>
            <a:endParaRPr/>
          </a:p>
          <a:p>
            <a:pPr indent="-375919" lvl="0" marL="620712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600"/>
              <a:buFont typeface="Times New Roman"/>
              <a:buAutoNum type="arabicPeriod"/>
            </a:pPr>
            <a:r>
              <a:rPr lang="en-US" sz="2600">
                <a:solidFill>
                  <a:schemeClr val="dk1"/>
                </a:solidFill>
              </a:rPr>
              <a:t>Roberts operator (threshold: 30)</a:t>
            </a:r>
            <a:endParaRPr/>
          </a:p>
          <a:p>
            <a:pPr indent="-375919" lvl="0" marL="620712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600"/>
              <a:buFont typeface="Times New Roman"/>
              <a:buAutoNum type="arabicPeriod"/>
            </a:pPr>
            <a:r>
              <a:rPr lang="en-US" sz="2600">
                <a:solidFill>
                  <a:schemeClr val="dk1"/>
                </a:solidFill>
              </a:rPr>
              <a:t>Prewitt edge detector (threshold: 24)</a:t>
            </a:r>
            <a:endParaRPr/>
          </a:p>
          <a:p>
            <a:pPr indent="-375919" lvl="0" marL="620712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600"/>
              <a:buFont typeface="Times New Roman"/>
              <a:buAutoNum type="arabicPeriod"/>
            </a:pPr>
            <a:r>
              <a:rPr lang="en-US" sz="2600">
                <a:solidFill>
                  <a:schemeClr val="dk1"/>
                </a:solidFill>
              </a:rPr>
              <a:t>Sobel edge detector (threshold: 38)</a:t>
            </a:r>
            <a:endParaRPr/>
          </a:p>
          <a:p>
            <a:pPr indent="-375919" lvl="0" marL="620712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600"/>
              <a:buFont typeface="Times New Roman"/>
              <a:buAutoNum type="arabicPeriod"/>
            </a:pPr>
            <a:r>
              <a:rPr lang="en-US" sz="2600">
                <a:solidFill>
                  <a:schemeClr val="dk1"/>
                </a:solidFill>
              </a:rPr>
              <a:t>Frei and Chen gradient operator (threshold: 30)</a:t>
            </a:r>
            <a:endParaRPr/>
          </a:p>
          <a:p>
            <a:pPr indent="-375919" lvl="0" marL="620712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600"/>
              <a:buFont typeface="Times New Roman"/>
              <a:buAutoNum type="arabicPeriod"/>
            </a:pPr>
            <a:r>
              <a:rPr lang="en-US" sz="2600">
                <a:solidFill>
                  <a:schemeClr val="dk1"/>
                </a:solidFill>
              </a:rPr>
              <a:t>Kirsch compass operator (threshold: 135)</a:t>
            </a:r>
            <a:endParaRPr/>
          </a:p>
          <a:p>
            <a:pPr indent="-375919" lvl="0" marL="620712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600"/>
              <a:buFont typeface="Times New Roman"/>
              <a:buAutoNum type="arabicPeriod"/>
            </a:pPr>
            <a:r>
              <a:rPr lang="en-US" sz="2600">
                <a:solidFill>
                  <a:schemeClr val="dk1"/>
                </a:solidFill>
              </a:rPr>
              <a:t>Robinson compass operator (threshold: 43)</a:t>
            </a:r>
            <a:endParaRPr/>
          </a:p>
          <a:p>
            <a:pPr indent="-375919" lvl="0" marL="620712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600"/>
              <a:buFont typeface="Times New Roman"/>
              <a:buAutoNum type="arabicPeriod"/>
            </a:pPr>
            <a:r>
              <a:rPr lang="en-US" sz="2600">
                <a:solidFill>
                  <a:schemeClr val="dk1"/>
                </a:solidFill>
              </a:rPr>
              <a:t>Nevatia-Babu 5</a:t>
            </a:r>
            <a:r>
              <a:rPr lang="en-US" sz="260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×</a:t>
            </a:r>
            <a:r>
              <a:rPr lang="en-US" sz="2600">
                <a:solidFill>
                  <a:schemeClr val="dk1"/>
                </a:solidFill>
              </a:rPr>
              <a:t>5 operator (threshold: 12500)</a:t>
            </a:r>
            <a:endParaRPr/>
          </a:p>
        </p:txBody>
      </p:sp>
      <p:sp>
        <p:nvSpPr>
          <p:cNvPr id="1369" name="Google Shape;1369;g31161a0983e_0_208"/>
          <p:cNvSpPr txBox="1"/>
          <p:nvPr>
            <p:ph idx="11" type="ftr"/>
          </p:nvPr>
        </p:nvSpPr>
        <p:spPr>
          <a:xfrm>
            <a:off x="2764639" y="6459786"/>
            <a:ext cx="3617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Arial"/>
                <a:ea typeface="Arial"/>
                <a:cs typeface="Arial"/>
                <a:sym typeface="Arial"/>
              </a:rPr>
              <a:t>DC &amp; CV LAB. CSIE NTU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370" name="Google Shape;1370;g31161a0983e_0_208"/>
          <p:cNvSpPr txBox="1"/>
          <p:nvPr>
            <p:ph idx="12" type="sldNum"/>
          </p:nvPr>
        </p:nvSpPr>
        <p:spPr>
          <a:xfrm>
            <a:off x="7425344" y="6459786"/>
            <a:ext cx="984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g31161a0983e_0_208"/>
          <p:cNvSpPr txBox="1"/>
          <p:nvPr/>
        </p:nvSpPr>
        <p:spPr>
          <a:xfrm>
            <a:off x="242047" y="178231"/>
            <a:ext cx="1385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HW9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5" name="Shape 1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6" name="Google Shape;1376;g31161a0983e_0_217"/>
          <p:cNvSpPr txBox="1"/>
          <p:nvPr>
            <p:ph idx="11" type="ftr"/>
          </p:nvPr>
        </p:nvSpPr>
        <p:spPr>
          <a:xfrm>
            <a:off x="2764639" y="6459786"/>
            <a:ext cx="3617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DC &amp; CV LAB. CSIE NTU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g31161a0983e_0_217"/>
          <p:cNvSpPr txBox="1"/>
          <p:nvPr>
            <p:ph idx="12" type="sldNum"/>
          </p:nvPr>
        </p:nvSpPr>
        <p:spPr>
          <a:xfrm>
            <a:off x="7425344" y="6459786"/>
            <a:ext cx="984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378" name="Google Shape;1378;g31161a0983e_0_217"/>
          <p:cNvGraphicFramePr/>
          <p:nvPr/>
        </p:nvGraphicFramePr>
        <p:xfrm>
          <a:off x="115700" y="124561"/>
          <a:ext cx="3000000" cy="3000000"/>
        </p:xfrm>
        <a:graphic>
          <a:graphicData uri="http://schemas.openxmlformats.org/drawingml/2006/table">
            <a:tbl>
              <a:tblPr bandRow="1">
                <a:noFill/>
                <a:tableStyleId>{AF688F29-89AA-41CB-B740-2F4953D88366}</a:tableStyleId>
              </a:tblPr>
              <a:tblGrid>
                <a:gridCol w="432000"/>
                <a:gridCol w="432000"/>
                <a:gridCol w="432000"/>
                <a:gridCol w="432000"/>
                <a:gridCol w="432000"/>
                <a:gridCol w="432000"/>
                <a:gridCol w="432000"/>
                <a:gridCol w="432000"/>
              </a:tblGrid>
              <a:tr h="3600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169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146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153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145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137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151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112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98</a:t>
                      </a:r>
                      <a:endParaRPr sz="1200"/>
                    </a:p>
                  </a:txBody>
                  <a:tcPr marT="45725" marB="45725" marR="91450" marL="91450" anchor="ctr"/>
                </a:tc>
              </a:tr>
              <a:tr h="3600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104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104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97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100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115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40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42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63</a:t>
                      </a:r>
                      <a:endParaRPr sz="1200"/>
                    </a:p>
                  </a:txBody>
                  <a:tcPr marT="45725" marB="45725" marR="91450" marL="91450" anchor="ctr"/>
                </a:tc>
              </a:tr>
              <a:tr h="3600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130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120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95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122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130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212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115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128</a:t>
                      </a:r>
                      <a:endParaRPr sz="1200"/>
                    </a:p>
                  </a:txBody>
                  <a:tcPr marT="45725" marB="45725" marR="91450" marL="91450" anchor="ctr"/>
                </a:tc>
              </a:tr>
              <a:tr h="3600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124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157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162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45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87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77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75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101</a:t>
                      </a:r>
                      <a:endParaRPr sz="1200"/>
                    </a:p>
                  </a:txBody>
                  <a:tcPr marT="45725" marB="45725" marR="91450" marL="91450" anchor="ctr"/>
                </a:tc>
              </a:tr>
              <a:tr h="3600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124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201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177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176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136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113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150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137</a:t>
                      </a:r>
                      <a:endParaRPr sz="1200"/>
                    </a:p>
                  </a:txBody>
                  <a:tcPr marT="45725" marB="45725" marR="91450" marL="91450" anchor="ctr"/>
                </a:tc>
              </a:tr>
              <a:tr h="3600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162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155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193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46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52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87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126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203</a:t>
                      </a:r>
                      <a:endParaRPr sz="1200"/>
                    </a:p>
                  </a:txBody>
                  <a:tcPr marT="45725" marB="45725" marR="91450" marL="91450" anchor="ctr"/>
                </a:tc>
              </a:tr>
              <a:tr h="3600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141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149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38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54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155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145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132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57</a:t>
                      </a:r>
                      <a:endParaRPr sz="1200"/>
                    </a:p>
                  </a:txBody>
                  <a:tcPr marT="45725" marB="45725" marR="91450" marL="91450" anchor="ctr"/>
                </a:tc>
              </a:tr>
              <a:tr h="3600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87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64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156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161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180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210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99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79</a:t>
                      </a:r>
                      <a:endParaRPr sz="1200"/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graphicFrame>
        <p:nvGraphicFramePr>
          <p:cNvPr id="1379" name="Google Shape;1379;g31161a0983e_0_217"/>
          <p:cNvGraphicFramePr/>
          <p:nvPr/>
        </p:nvGraphicFramePr>
        <p:xfrm>
          <a:off x="110058" y="3626239"/>
          <a:ext cx="3000000" cy="3000000"/>
        </p:xfrm>
        <a:graphic>
          <a:graphicData uri="http://schemas.openxmlformats.org/drawingml/2006/table">
            <a:tbl>
              <a:tblPr bandRow="1">
                <a:noFill/>
                <a:tableStyleId>{AF688F29-89AA-41CB-B740-2F4953D88366}</a:tableStyleId>
              </a:tblPr>
              <a:tblGrid>
                <a:gridCol w="432000"/>
                <a:gridCol w="432000"/>
                <a:gridCol w="432000"/>
                <a:gridCol w="432000"/>
                <a:gridCol w="432000"/>
                <a:gridCol w="432000"/>
                <a:gridCol w="432000"/>
                <a:gridCol w="432000"/>
              </a:tblGrid>
              <a:tr h="3600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45725" marB="45725" marR="91450" marL="91450" anchor="ctr"/>
                </a:tc>
              </a:tr>
              <a:tr h="3600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255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255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45725" marB="45725" marR="91450" marL="91450" anchor="ctr"/>
                </a:tc>
              </a:tr>
              <a:tr h="3600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255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45725" marB="45725" marR="91450" marL="91450" anchor="ctr"/>
                </a:tc>
              </a:tr>
              <a:tr h="3600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45725" marB="45725" marR="91450" marL="91450" anchor="ctr"/>
                </a:tc>
              </a:tr>
              <a:tr h="3600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255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45725" marB="45725" marR="91450" marL="91450" anchor="ctr"/>
                </a:tc>
              </a:tr>
              <a:tr h="3600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255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45725" marB="45725" marR="91450" marL="91450" anchor="ctr"/>
                </a:tc>
              </a:tr>
              <a:tr h="3600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255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45725" marB="45725" marR="91450" marL="91450" anchor="ctr"/>
                </a:tc>
              </a:tr>
              <a:tr h="3600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255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255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255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255</a:t>
                      </a:r>
                      <a:endParaRPr sz="1200"/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sp>
        <p:nvSpPr>
          <p:cNvPr id="1380" name="Google Shape;1380;g31161a0983e_0_217"/>
          <p:cNvSpPr txBox="1"/>
          <p:nvPr/>
        </p:nvSpPr>
        <p:spPr>
          <a:xfrm>
            <a:off x="4161812" y="3599472"/>
            <a:ext cx="4918200" cy="2004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-4559" l="-1359" r="0" t="-1519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grpSp>
        <p:nvGrpSpPr>
          <p:cNvPr id="1381" name="Google Shape;1381;g31161a0983e_0_217"/>
          <p:cNvGrpSpPr/>
          <p:nvPr/>
        </p:nvGrpSpPr>
        <p:grpSpPr>
          <a:xfrm>
            <a:off x="4339047" y="1616324"/>
            <a:ext cx="4585271" cy="1158305"/>
            <a:chOff x="4211960" y="2649338"/>
            <a:chExt cx="4585271" cy="1158305"/>
          </a:xfrm>
        </p:grpSpPr>
        <p:pic>
          <p:nvPicPr>
            <p:cNvPr descr="7" id="1382" name="Google Shape;1382;g31161a0983e_0_217"/>
            <p:cNvPicPr preferRelativeResize="0"/>
            <p:nvPr/>
          </p:nvPicPr>
          <p:blipFill rotWithShape="1">
            <a:blip r:embed="rId4">
              <a:alphaModFix/>
            </a:blip>
            <a:srcRect b="20127" l="0" r="0" t="0"/>
            <a:stretch/>
          </p:blipFill>
          <p:spPr>
            <a:xfrm>
              <a:off x="4211960" y="2649338"/>
              <a:ext cx="4585271" cy="1158305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383" name="Google Shape;1383;g31161a0983e_0_217"/>
            <p:cNvCxnSpPr/>
            <p:nvPr/>
          </p:nvCxnSpPr>
          <p:spPr>
            <a:xfrm>
              <a:off x="4572372" y="2852936"/>
              <a:ext cx="647700" cy="649200"/>
            </a:xfrm>
            <a:prstGeom prst="straightConnector1">
              <a:avLst/>
            </a:prstGeom>
            <a:noFill/>
            <a:ln cap="flat" cmpd="sng" w="38100">
              <a:solidFill>
                <a:srgbClr val="FF3300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  <p:cxnSp>
          <p:nvCxnSpPr>
            <p:cNvPr id="1384" name="Google Shape;1384;g31161a0983e_0_217"/>
            <p:cNvCxnSpPr/>
            <p:nvPr/>
          </p:nvCxnSpPr>
          <p:spPr>
            <a:xfrm flipH="1">
              <a:off x="7836660" y="2852936"/>
              <a:ext cx="530100" cy="649200"/>
            </a:xfrm>
            <a:prstGeom prst="straightConnector1">
              <a:avLst/>
            </a:prstGeom>
            <a:noFill/>
            <a:ln cap="flat" cmpd="sng" w="38100">
              <a:solidFill>
                <a:srgbClr val="FF3300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</p:grpSp>
      <p:sp>
        <p:nvSpPr>
          <p:cNvPr id="1385" name="Google Shape;1385;g31161a0983e_0_217"/>
          <p:cNvSpPr/>
          <p:nvPr/>
        </p:nvSpPr>
        <p:spPr>
          <a:xfrm>
            <a:off x="5002924" y="2701114"/>
            <a:ext cx="3049200" cy="4278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-21429" l="-1799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1386" name="Google Shape;1386;g31161a0983e_0_217"/>
          <p:cNvSpPr/>
          <p:nvPr/>
        </p:nvSpPr>
        <p:spPr>
          <a:xfrm>
            <a:off x="3925426" y="1078319"/>
            <a:ext cx="2032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f’(x) ≈ f(x+1) – f(x)</a:t>
            </a:r>
            <a:endParaRPr i="1" sz="1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87" name="Google Shape;1387;g31161a0983e_0_217"/>
          <p:cNvSpPr/>
          <p:nvPr/>
        </p:nvSpPr>
        <p:spPr>
          <a:xfrm>
            <a:off x="6264899" y="2003772"/>
            <a:ext cx="780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f(x+1)</a:t>
            </a:r>
            <a:endParaRPr sz="1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88" name="Google Shape;1388;g31161a0983e_0_217"/>
          <p:cNvSpPr/>
          <p:nvPr/>
        </p:nvSpPr>
        <p:spPr>
          <a:xfrm>
            <a:off x="6306911" y="1635254"/>
            <a:ext cx="505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f(x)</a:t>
            </a:r>
            <a:endParaRPr sz="1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389" name="Google Shape;1389;g31161a0983e_0_217"/>
          <p:cNvCxnSpPr/>
          <p:nvPr/>
        </p:nvCxnSpPr>
        <p:spPr>
          <a:xfrm flipH="1">
            <a:off x="1838000" y="3004561"/>
            <a:ext cx="5700" cy="62160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390" name="Google Shape;1390;g31161a0983e_0_217"/>
          <p:cNvSpPr/>
          <p:nvPr/>
        </p:nvSpPr>
        <p:spPr>
          <a:xfrm>
            <a:off x="4434214" y="124214"/>
            <a:ext cx="4532400" cy="9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Roberts operator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Threshold=30</a:t>
            </a:r>
            <a:endParaRPr/>
          </a:p>
        </p:txBody>
      </p:sp>
      <p:sp>
        <p:nvSpPr>
          <p:cNvPr id="1391" name="Google Shape;1391;g31161a0983e_0_217"/>
          <p:cNvSpPr/>
          <p:nvPr/>
        </p:nvSpPr>
        <p:spPr>
          <a:xfrm>
            <a:off x="110058" y="124212"/>
            <a:ext cx="432000" cy="3600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92" name="Google Shape;1392;g31161a0983e_0_217"/>
          <p:cNvSpPr/>
          <p:nvPr/>
        </p:nvSpPr>
        <p:spPr>
          <a:xfrm>
            <a:off x="110058" y="3626239"/>
            <a:ext cx="432000" cy="3600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1393" name="Google Shape;1393;g31161a0983e_0_217"/>
          <p:cNvGraphicFramePr/>
          <p:nvPr/>
        </p:nvGraphicFramePr>
        <p:xfrm>
          <a:off x="6561344" y="3499419"/>
          <a:ext cx="3000000" cy="3000000"/>
        </p:xfrm>
        <a:graphic>
          <a:graphicData uri="http://schemas.openxmlformats.org/drawingml/2006/table">
            <a:tbl>
              <a:tblPr bandRow="1">
                <a:noFill/>
                <a:tableStyleId>{AF688F29-89AA-41CB-B740-2F4953D88366}</a:tableStyleId>
              </a:tblPr>
              <a:tblGrid>
                <a:gridCol w="432000"/>
                <a:gridCol w="432000"/>
              </a:tblGrid>
              <a:tr h="3600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169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146</a:t>
                      </a:r>
                      <a:endParaRPr sz="1200"/>
                    </a:p>
                  </a:txBody>
                  <a:tcPr marT="45725" marB="45725" marR="91450" marL="91450" anchor="ctr"/>
                </a:tc>
              </a:tr>
              <a:tr h="3600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104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104</a:t>
                      </a:r>
                      <a:endParaRPr sz="1200"/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8" name="Shape 1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9" name="Google Shape;1399;g31161a0983e_0_238"/>
          <p:cNvSpPr txBox="1"/>
          <p:nvPr>
            <p:ph idx="11" type="ftr"/>
          </p:nvPr>
        </p:nvSpPr>
        <p:spPr>
          <a:xfrm>
            <a:off x="2764639" y="6459786"/>
            <a:ext cx="3617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DC &amp; CV LAB. CSIE NTU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g31161a0983e_0_238"/>
          <p:cNvSpPr txBox="1"/>
          <p:nvPr>
            <p:ph idx="12" type="sldNum"/>
          </p:nvPr>
        </p:nvSpPr>
        <p:spPr>
          <a:xfrm>
            <a:off x="7425344" y="6459786"/>
            <a:ext cx="984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401" name="Google Shape;1401;g31161a0983e_0_238"/>
          <p:cNvGraphicFramePr/>
          <p:nvPr/>
        </p:nvGraphicFramePr>
        <p:xfrm>
          <a:off x="115700" y="124561"/>
          <a:ext cx="3000000" cy="3000000"/>
        </p:xfrm>
        <a:graphic>
          <a:graphicData uri="http://schemas.openxmlformats.org/drawingml/2006/table">
            <a:tbl>
              <a:tblPr bandRow="1">
                <a:noFill/>
                <a:tableStyleId>{AF688F29-89AA-41CB-B740-2F4953D88366}</a:tableStyleId>
              </a:tblPr>
              <a:tblGrid>
                <a:gridCol w="432000"/>
                <a:gridCol w="432000"/>
                <a:gridCol w="432000"/>
                <a:gridCol w="432000"/>
                <a:gridCol w="432000"/>
                <a:gridCol w="432000"/>
                <a:gridCol w="432000"/>
                <a:gridCol w="432000"/>
              </a:tblGrid>
              <a:tr h="3600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169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146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153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145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137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151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112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98</a:t>
                      </a:r>
                      <a:endParaRPr sz="1200"/>
                    </a:p>
                  </a:txBody>
                  <a:tcPr marT="45725" marB="45725" marR="91450" marL="91450" anchor="ctr"/>
                </a:tc>
              </a:tr>
              <a:tr h="3600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104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104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97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100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115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40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42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63</a:t>
                      </a:r>
                      <a:endParaRPr sz="1200"/>
                    </a:p>
                  </a:txBody>
                  <a:tcPr marT="45725" marB="45725" marR="91450" marL="91450" anchor="ctr"/>
                </a:tc>
              </a:tr>
              <a:tr h="3600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130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120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95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122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130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212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115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128</a:t>
                      </a:r>
                      <a:endParaRPr sz="1200"/>
                    </a:p>
                  </a:txBody>
                  <a:tcPr marT="45725" marB="45725" marR="91450" marL="91450" anchor="ctr"/>
                </a:tc>
              </a:tr>
              <a:tr h="3600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124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157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162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45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87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77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75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101</a:t>
                      </a:r>
                      <a:endParaRPr sz="1200"/>
                    </a:p>
                  </a:txBody>
                  <a:tcPr marT="45725" marB="45725" marR="91450" marL="91450" anchor="ctr"/>
                </a:tc>
              </a:tr>
              <a:tr h="3600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124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201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177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176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136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113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150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137</a:t>
                      </a:r>
                      <a:endParaRPr sz="1200"/>
                    </a:p>
                  </a:txBody>
                  <a:tcPr marT="45725" marB="45725" marR="91450" marL="91450" anchor="ctr"/>
                </a:tc>
              </a:tr>
              <a:tr h="3600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162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155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193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46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52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87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126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203</a:t>
                      </a:r>
                      <a:endParaRPr sz="1200"/>
                    </a:p>
                  </a:txBody>
                  <a:tcPr marT="45725" marB="45725" marR="91450" marL="91450" anchor="ctr"/>
                </a:tc>
              </a:tr>
              <a:tr h="3600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141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149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38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54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155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145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132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57</a:t>
                      </a:r>
                      <a:endParaRPr sz="1200"/>
                    </a:p>
                  </a:txBody>
                  <a:tcPr marT="45725" marB="45725" marR="91450" marL="91450" anchor="ctr"/>
                </a:tc>
              </a:tr>
              <a:tr h="3600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87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64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156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161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180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210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99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79</a:t>
                      </a:r>
                      <a:endParaRPr sz="1200"/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graphicFrame>
        <p:nvGraphicFramePr>
          <p:cNvPr id="1402" name="Google Shape;1402;g31161a0983e_0_238"/>
          <p:cNvGraphicFramePr/>
          <p:nvPr/>
        </p:nvGraphicFramePr>
        <p:xfrm>
          <a:off x="110058" y="3626239"/>
          <a:ext cx="3000000" cy="3000000"/>
        </p:xfrm>
        <a:graphic>
          <a:graphicData uri="http://schemas.openxmlformats.org/drawingml/2006/table">
            <a:tbl>
              <a:tblPr bandRow="1">
                <a:noFill/>
                <a:tableStyleId>{AF688F29-89AA-41CB-B740-2F4953D88366}</a:tableStyleId>
              </a:tblPr>
              <a:tblGrid>
                <a:gridCol w="432000"/>
                <a:gridCol w="432000"/>
                <a:gridCol w="432000"/>
                <a:gridCol w="432000"/>
                <a:gridCol w="432000"/>
                <a:gridCol w="432000"/>
                <a:gridCol w="432000"/>
                <a:gridCol w="432000"/>
              </a:tblGrid>
              <a:tr h="3600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45725" marB="45725" marR="91450" marL="91450" anchor="ctr"/>
                </a:tc>
              </a:tr>
              <a:tr h="3600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45725" marB="45725" marR="91450" marL="91450" anchor="ctr"/>
                </a:tc>
              </a:tr>
              <a:tr h="3600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45725" marB="45725" marR="91450" marL="91450" anchor="ctr"/>
                </a:tc>
              </a:tr>
              <a:tr h="3600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45725" marB="45725" marR="91450" marL="91450" anchor="ctr"/>
                </a:tc>
              </a:tr>
              <a:tr h="3600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45725" marB="45725" marR="91450" marL="91450" anchor="ctr"/>
                </a:tc>
              </a:tr>
              <a:tr h="3600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45725" marB="45725" marR="91450" marL="91450" anchor="ctr"/>
                </a:tc>
              </a:tr>
              <a:tr h="3600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45725" marB="45725" marR="91450" marL="91450" anchor="ctr"/>
                </a:tc>
              </a:tr>
              <a:tr h="3600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sp>
        <p:nvSpPr>
          <p:cNvPr id="1403" name="Google Shape;1403;g31161a0983e_0_238"/>
          <p:cNvSpPr txBox="1"/>
          <p:nvPr/>
        </p:nvSpPr>
        <p:spPr>
          <a:xfrm>
            <a:off x="3661464" y="2932401"/>
            <a:ext cx="3852600" cy="32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I(0, 0) =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</a:t>
            </a:r>
            <a:r>
              <a:rPr baseline="-25000" lang="en-US" sz="12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en-US" sz="12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(104+104+104)- (169+169+146)=-172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</a:t>
            </a:r>
            <a:r>
              <a:rPr baseline="-25000" lang="en-US" sz="12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en-US" sz="12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(146+146+104)-(169+169+104)=-46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gradient magnitude: 178 &gt;= 24(</a:t>
            </a:r>
            <a:r>
              <a:rPr i="1" lang="en-US" sz="12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threshold</a:t>
            </a:r>
            <a:r>
              <a:rPr lang="en-US" sz="12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O(0, 0) = 0 (black)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7030A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I(0, 1) =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7030A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p1: (104+104+97)- (169+146+153)=-163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7030A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p2: (153+153+97)-(169+169+104)=-39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7030A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gradient magnitude: 167 &gt;= 24 → O(0, 1) = 0 (black)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7030A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7030A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66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I(1, 0) =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66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p1: (130+130+120)- (169+169+146)=-104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66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p2: (146+104+120)-(169+104+130)=-33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66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gradient magnitude: 109 &gt;= 24 → O(1, 0) = 0 (black)</a:t>
            </a:r>
            <a:endParaRPr/>
          </a:p>
        </p:txBody>
      </p:sp>
      <p:sp>
        <p:nvSpPr>
          <p:cNvPr id="1404" name="Google Shape;1404;g31161a0983e_0_238"/>
          <p:cNvSpPr/>
          <p:nvPr/>
        </p:nvSpPr>
        <p:spPr>
          <a:xfrm>
            <a:off x="5419004" y="2242737"/>
            <a:ext cx="3190500" cy="4278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-21429" l="-1719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1405" name="Google Shape;1405;g31161a0983e_0_238"/>
          <p:cNvSpPr/>
          <p:nvPr/>
        </p:nvSpPr>
        <p:spPr>
          <a:xfrm>
            <a:off x="3992822" y="513077"/>
            <a:ext cx="2180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f’(x) ≈ f(x+1) – f(x-1)</a:t>
            </a:r>
            <a:endParaRPr i="1" sz="1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406" name="Google Shape;1406;g31161a0983e_0_238"/>
          <p:cNvCxnSpPr/>
          <p:nvPr/>
        </p:nvCxnSpPr>
        <p:spPr>
          <a:xfrm flipH="1">
            <a:off x="1838000" y="3004561"/>
            <a:ext cx="5700" cy="6216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407" name="Google Shape;1407;g31161a0983e_0_238"/>
          <p:cNvSpPr/>
          <p:nvPr/>
        </p:nvSpPr>
        <p:spPr>
          <a:xfrm>
            <a:off x="4932041" y="2"/>
            <a:ext cx="4212000" cy="9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Prewitt operator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Threshold=24</a:t>
            </a:r>
            <a:endParaRPr/>
          </a:p>
        </p:txBody>
      </p:sp>
      <p:sp>
        <p:nvSpPr>
          <p:cNvPr id="1408" name="Google Shape;1408;g31161a0983e_0_238"/>
          <p:cNvSpPr/>
          <p:nvPr/>
        </p:nvSpPr>
        <p:spPr>
          <a:xfrm>
            <a:off x="110058" y="124212"/>
            <a:ext cx="432000" cy="3600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09" name="Google Shape;1409;g31161a0983e_0_238"/>
          <p:cNvSpPr/>
          <p:nvPr/>
        </p:nvSpPr>
        <p:spPr>
          <a:xfrm>
            <a:off x="110058" y="3626239"/>
            <a:ext cx="432000" cy="3600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7" id="1410" name="Google Shape;1410;g31161a0983e_0_238"/>
          <p:cNvPicPr preferRelativeResize="0"/>
          <p:nvPr/>
        </p:nvPicPr>
        <p:blipFill rotWithShape="1">
          <a:blip r:embed="rId4">
            <a:alphaModFix/>
          </a:blip>
          <a:srcRect b="29473" l="0" r="0" t="0"/>
          <a:stretch/>
        </p:blipFill>
        <p:spPr>
          <a:xfrm>
            <a:off x="4932040" y="964269"/>
            <a:ext cx="3960000" cy="1240597"/>
          </a:xfrm>
          <a:prstGeom prst="rect">
            <a:avLst/>
          </a:prstGeom>
          <a:noFill/>
          <a:ln>
            <a:noFill/>
          </a:ln>
        </p:spPr>
      </p:pic>
      <p:sp>
        <p:nvSpPr>
          <p:cNvPr id="1411" name="Google Shape;1411;g31161a0983e_0_238"/>
          <p:cNvSpPr/>
          <p:nvPr/>
        </p:nvSpPr>
        <p:spPr>
          <a:xfrm>
            <a:off x="6589896" y="1615795"/>
            <a:ext cx="780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f(x+1)</a:t>
            </a:r>
            <a:endParaRPr sz="1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12" name="Google Shape;1412;g31161a0983e_0_238"/>
          <p:cNvSpPr/>
          <p:nvPr/>
        </p:nvSpPr>
        <p:spPr>
          <a:xfrm>
            <a:off x="6665404" y="1026946"/>
            <a:ext cx="697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f(x-1)</a:t>
            </a:r>
            <a:endParaRPr sz="1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13" name="Google Shape;1413;g31161a0983e_0_238"/>
          <p:cNvSpPr/>
          <p:nvPr/>
        </p:nvSpPr>
        <p:spPr>
          <a:xfrm>
            <a:off x="542058" y="124212"/>
            <a:ext cx="432000" cy="360000"/>
          </a:xfrm>
          <a:prstGeom prst="rect">
            <a:avLst/>
          </a:prstGeom>
          <a:noFill/>
          <a:ln cap="flat" cmpd="sng" w="38100">
            <a:solidFill>
              <a:srgbClr val="7030A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14" name="Google Shape;1414;g31161a0983e_0_238"/>
          <p:cNvSpPr/>
          <p:nvPr/>
        </p:nvSpPr>
        <p:spPr>
          <a:xfrm>
            <a:off x="548735" y="3617347"/>
            <a:ext cx="432000" cy="360000"/>
          </a:xfrm>
          <a:prstGeom prst="rect">
            <a:avLst/>
          </a:prstGeom>
          <a:noFill/>
          <a:ln cap="flat" cmpd="sng" w="38100">
            <a:solidFill>
              <a:srgbClr val="7030A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1415" name="Google Shape;1415;g31161a0983e_0_238"/>
          <p:cNvGraphicFramePr/>
          <p:nvPr/>
        </p:nvGraphicFramePr>
        <p:xfrm>
          <a:off x="7431779" y="2752341"/>
          <a:ext cx="3000000" cy="3000000"/>
        </p:xfrm>
        <a:graphic>
          <a:graphicData uri="http://schemas.openxmlformats.org/drawingml/2006/table">
            <a:tbl>
              <a:tblPr bandRow="1">
                <a:noFill/>
                <a:tableStyleId>{AF688F29-89AA-41CB-B740-2F4953D88366}</a:tableStyleId>
              </a:tblPr>
              <a:tblGrid>
                <a:gridCol w="432000"/>
                <a:gridCol w="432000"/>
                <a:gridCol w="432000"/>
              </a:tblGrid>
              <a:tr h="3600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169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169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146</a:t>
                      </a:r>
                      <a:endParaRPr sz="1200"/>
                    </a:p>
                  </a:txBody>
                  <a:tcPr marT="45725" marB="45725" marR="91450" marL="91450" anchor="ctr"/>
                </a:tc>
              </a:tr>
              <a:tr h="3600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169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169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146</a:t>
                      </a:r>
                      <a:endParaRPr sz="1200"/>
                    </a:p>
                  </a:txBody>
                  <a:tcPr marT="45725" marB="45725" marR="91450" marL="91450" anchor="ctr"/>
                </a:tc>
              </a:tr>
              <a:tr h="3600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104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104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104</a:t>
                      </a:r>
                      <a:endParaRPr sz="1200"/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sp>
        <p:nvSpPr>
          <p:cNvPr id="1416" name="Google Shape;1416;g31161a0983e_0_238"/>
          <p:cNvSpPr/>
          <p:nvPr/>
        </p:nvSpPr>
        <p:spPr>
          <a:xfrm>
            <a:off x="7863779" y="3091449"/>
            <a:ext cx="432000" cy="3600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17" name="Google Shape;1417;g31161a0983e_0_238"/>
          <p:cNvSpPr/>
          <p:nvPr/>
        </p:nvSpPr>
        <p:spPr>
          <a:xfrm>
            <a:off x="7863779" y="3101895"/>
            <a:ext cx="864000" cy="7200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1418" name="Google Shape;1418;g31161a0983e_0_238"/>
          <p:cNvGraphicFramePr/>
          <p:nvPr/>
        </p:nvGraphicFramePr>
        <p:xfrm>
          <a:off x="7407976" y="4010677"/>
          <a:ext cx="3000000" cy="3000000"/>
        </p:xfrm>
        <a:graphic>
          <a:graphicData uri="http://schemas.openxmlformats.org/drawingml/2006/table">
            <a:tbl>
              <a:tblPr bandRow="1">
                <a:noFill/>
                <a:tableStyleId>{AF688F29-89AA-41CB-B740-2F4953D88366}</a:tableStyleId>
              </a:tblPr>
              <a:tblGrid>
                <a:gridCol w="432000"/>
                <a:gridCol w="432000"/>
                <a:gridCol w="432000"/>
              </a:tblGrid>
              <a:tr h="3600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169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146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153</a:t>
                      </a:r>
                      <a:endParaRPr sz="1200"/>
                    </a:p>
                  </a:txBody>
                  <a:tcPr marT="45725" marB="45725" marR="91450" marL="91450" anchor="ctr"/>
                </a:tc>
              </a:tr>
              <a:tr h="3600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169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146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153</a:t>
                      </a:r>
                      <a:endParaRPr sz="1200"/>
                    </a:p>
                  </a:txBody>
                  <a:tcPr marT="45725" marB="45725" marR="91450" marL="91450" anchor="ctr"/>
                </a:tc>
              </a:tr>
              <a:tr h="3600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104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104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97</a:t>
                      </a:r>
                      <a:endParaRPr sz="1200"/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sp>
        <p:nvSpPr>
          <p:cNvPr id="1419" name="Google Shape;1419;g31161a0983e_0_238"/>
          <p:cNvSpPr/>
          <p:nvPr/>
        </p:nvSpPr>
        <p:spPr>
          <a:xfrm>
            <a:off x="7839976" y="4348415"/>
            <a:ext cx="432000" cy="360000"/>
          </a:xfrm>
          <a:prstGeom prst="rect">
            <a:avLst/>
          </a:prstGeom>
          <a:noFill/>
          <a:ln cap="flat" cmpd="sng" w="28575">
            <a:solidFill>
              <a:srgbClr val="7030A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7030A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20" name="Google Shape;1420;g31161a0983e_0_238"/>
          <p:cNvSpPr/>
          <p:nvPr/>
        </p:nvSpPr>
        <p:spPr>
          <a:xfrm>
            <a:off x="7407976" y="4360475"/>
            <a:ext cx="1296000" cy="720000"/>
          </a:xfrm>
          <a:prstGeom prst="rect">
            <a:avLst/>
          </a:prstGeom>
          <a:noFill/>
          <a:ln cap="flat" cmpd="sng" w="28575">
            <a:solidFill>
              <a:srgbClr val="7030A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7030A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21" name="Google Shape;1421;g31161a0983e_0_238"/>
          <p:cNvSpPr/>
          <p:nvPr/>
        </p:nvSpPr>
        <p:spPr>
          <a:xfrm>
            <a:off x="116735" y="463548"/>
            <a:ext cx="432000" cy="360000"/>
          </a:xfrm>
          <a:prstGeom prst="rect">
            <a:avLst/>
          </a:prstGeom>
          <a:noFill/>
          <a:ln cap="flat" cmpd="sng" w="38100">
            <a:solidFill>
              <a:srgbClr val="0066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B05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22" name="Google Shape;1422;g31161a0983e_0_238"/>
          <p:cNvSpPr/>
          <p:nvPr/>
        </p:nvSpPr>
        <p:spPr>
          <a:xfrm>
            <a:off x="116735" y="3995131"/>
            <a:ext cx="432000" cy="360000"/>
          </a:xfrm>
          <a:prstGeom prst="rect">
            <a:avLst/>
          </a:prstGeom>
          <a:noFill/>
          <a:ln cap="flat" cmpd="sng" w="38100">
            <a:solidFill>
              <a:srgbClr val="0066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B05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1423" name="Google Shape;1423;g31161a0983e_0_238"/>
          <p:cNvGraphicFramePr/>
          <p:nvPr/>
        </p:nvGraphicFramePr>
        <p:xfrm>
          <a:off x="7425344" y="5251989"/>
          <a:ext cx="3000000" cy="3000000"/>
        </p:xfrm>
        <a:graphic>
          <a:graphicData uri="http://schemas.openxmlformats.org/drawingml/2006/table">
            <a:tbl>
              <a:tblPr bandRow="1">
                <a:noFill/>
                <a:tableStyleId>{AF688F29-89AA-41CB-B740-2F4953D88366}</a:tableStyleId>
              </a:tblPr>
              <a:tblGrid>
                <a:gridCol w="432000"/>
                <a:gridCol w="432000"/>
                <a:gridCol w="432000"/>
              </a:tblGrid>
              <a:tr h="3600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169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169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146</a:t>
                      </a:r>
                      <a:endParaRPr sz="1200"/>
                    </a:p>
                  </a:txBody>
                  <a:tcPr marT="45725" marB="45725" marR="91450" marL="91450" anchor="ctr"/>
                </a:tc>
              </a:tr>
              <a:tr h="3600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104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104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104</a:t>
                      </a:r>
                      <a:endParaRPr sz="1200"/>
                    </a:p>
                  </a:txBody>
                  <a:tcPr marT="45725" marB="45725" marR="91450" marL="91450" anchor="ctr"/>
                </a:tc>
              </a:tr>
              <a:tr h="3600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130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130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120</a:t>
                      </a:r>
                      <a:endParaRPr sz="1200"/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sp>
        <p:nvSpPr>
          <p:cNvPr id="1424" name="Google Shape;1424;g31161a0983e_0_238"/>
          <p:cNvSpPr/>
          <p:nvPr/>
        </p:nvSpPr>
        <p:spPr>
          <a:xfrm>
            <a:off x="7857344" y="5589727"/>
            <a:ext cx="432000" cy="360000"/>
          </a:xfrm>
          <a:prstGeom prst="rect">
            <a:avLst/>
          </a:prstGeom>
          <a:noFill/>
          <a:ln cap="flat" cmpd="sng" w="28575">
            <a:solidFill>
              <a:srgbClr val="0066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25" name="Google Shape;1425;g31161a0983e_0_238"/>
          <p:cNvSpPr/>
          <p:nvPr/>
        </p:nvSpPr>
        <p:spPr>
          <a:xfrm>
            <a:off x="7857344" y="5251990"/>
            <a:ext cx="864000" cy="1068300"/>
          </a:xfrm>
          <a:prstGeom prst="rect">
            <a:avLst/>
          </a:prstGeom>
          <a:noFill/>
          <a:ln cap="flat" cmpd="sng" w="28575">
            <a:solidFill>
              <a:srgbClr val="0066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426" name="Google Shape;1426;g31161a0983e_0_238"/>
          <p:cNvCxnSpPr/>
          <p:nvPr/>
        </p:nvCxnSpPr>
        <p:spPr>
          <a:xfrm rot="10800000">
            <a:off x="8092772" y="2985904"/>
            <a:ext cx="0" cy="2520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427" name="Google Shape;1427;g31161a0983e_0_238"/>
          <p:cNvCxnSpPr/>
          <p:nvPr/>
        </p:nvCxnSpPr>
        <p:spPr>
          <a:xfrm rot="10800000">
            <a:off x="8524820" y="2985904"/>
            <a:ext cx="0" cy="2520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428" name="Google Shape;1428;g31161a0983e_0_238"/>
          <p:cNvCxnSpPr/>
          <p:nvPr/>
        </p:nvCxnSpPr>
        <p:spPr>
          <a:xfrm rot="10800000">
            <a:off x="7749344" y="3284984"/>
            <a:ext cx="216000" cy="0"/>
          </a:xfrm>
          <a:prstGeom prst="straightConnector1">
            <a:avLst/>
          </a:prstGeom>
          <a:noFill/>
          <a:ln cap="flat" cmpd="sng" w="1270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429" name="Google Shape;1429;g31161a0983e_0_238"/>
          <p:cNvCxnSpPr/>
          <p:nvPr/>
        </p:nvCxnSpPr>
        <p:spPr>
          <a:xfrm rot="10800000">
            <a:off x="7751917" y="3645024"/>
            <a:ext cx="216000" cy="0"/>
          </a:xfrm>
          <a:prstGeom prst="straightConnector1">
            <a:avLst/>
          </a:prstGeom>
          <a:noFill/>
          <a:ln cap="flat" cmpd="sng" w="1270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430" name="Google Shape;1430;g31161a0983e_0_238"/>
          <p:cNvCxnSpPr/>
          <p:nvPr/>
        </p:nvCxnSpPr>
        <p:spPr>
          <a:xfrm rot="-8100000">
            <a:off x="7744651" y="3079650"/>
            <a:ext cx="215950" cy="0"/>
          </a:xfrm>
          <a:prstGeom prst="straightConnector1">
            <a:avLst/>
          </a:prstGeom>
          <a:noFill/>
          <a:ln cap="flat" cmpd="sng" w="1270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431" name="Google Shape;1431;g31161a0983e_0_238"/>
          <p:cNvCxnSpPr/>
          <p:nvPr/>
        </p:nvCxnSpPr>
        <p:spPr>
          <a:xfrm rot="10800000">
            <a:off x="7631041" y="4251568"/>
            <a:ext cx="0" cy="252000"/>
          </a:xfrm>
          <a:prstGeom prst="straightConnector1">
            <a:avLst/>
          </a:prstGeom>
          <a:noFill/>
          <a:ln cap="flat" cmpd="sng" w="19050">
            <a:solidFill>
              <a:srgbClr val="7030A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432" name="Google Shape;1432;g31161a0983e_0_238"/>
          <p:cNvCxnSpPr/>
          <p:nvPr/>
        </p:nvCxnSpPr>
        <p:spPr>
          <a:xfrm rot="10800000">
            <a:off x="8073344" y="4251568"/>
            <a:ext cx="0" cy="252000"/>
          </a:xfrm>
          <a:prstGeom prst="straightConnector1">
            <a:avLst/>
          </a:prstGeom>
          <a:noFill/>
          <a:ln cap="flat" cmpd="sng" w="19050">
            <a:solidFill>
              <a:srgbClr val="7030A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433" name="Google Shape;1433;g31161a0983e_0_238"/>
          <p:cNvCxnSpPr/>
          <p:nvPr/>
        </p:nvCxnSpPr>
        <p:spPr>
          <a:xfrm rot="10800000">
            <a:off x="8501626" y="4257283"/>
            <a:ext cx="0" cy="252000"/>
          </a:xfrm>
          <a:prstGeom prst="straightConnector1">
            <a:avLst/>
          </a:prstGeom>
          <a:noFill/>
          <a:ln cap="flat" cmpd="sng" w="19050">
            <a:solidFill>
              <a:srgbClr val="7030A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434" name="Google Shape;1434;g31161a0983e_0_238"/>
          <p:cNvCxnSpPr/>
          <p:nvPr/>
        </p:nvCxnSpPr>
        <p:spPr>
          <a:xfrm rot="10800000">
            <a:off x="7731976" y="5445224"/>
            <a:ext cx="216000" cy="0"/>
          </a:xfrm>
          <a:prstGeom prst="straightConnector1">
            <a:avLst/>
          </a:prstGeom>
          <a:noFill/>
          <a:ln cap="flat" cmpd="sng" w="12700">
            <a:solidFill>
              <a:srgbClr val="0066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435" name="Google Shape;1435;g31161a0983e_0_238"/>
          <p:cNvCxnSpPr/>
          <p:nvPr/>
        </p:nvCxnSpPr>
        <p:spPr>
          <a:xfrm rot="10800000">
            <a:off x="7751917" y="5805264"/>
            <a:ext cx="216000" cy="0"/>
          </a:xfrm>
          <a:prstGeom prst="straightConnector1">
            <a:avLst/>
          </a:prstGeom>
          <a:noFill/>
          <a:ln cap="flat" cmpd="sng" w="12700">
            <a:solidFill>
              <a:srgbClr val="0066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436" name="Google Shape;1436;g31161a0983e_0_238"/>
          <p:cNvCxnSpPr/>
          <p:nvPr/>
        </p:nvCxnSpPr>
        <p:spPr>
          <a:xfrm rot="10800000">
            <a:off x="7751917" y="6164055"/>
            <a:ext cx="216000" cy="0"/>
          </a:xfrm>
          <a:prstGeom prst="straightConnector1">
            <a:avLst/>
          </a:prstGeom>
          <a:noFill/>
          <a:ln cap="flat" cmpd="sng" w="12700">
            <a:solidFill>
              <a:srgbClr val="006600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1" name="Shape 1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7" id="1442" name="Google Shape;1442;g31161a0983e_0_280"/>
          <p:cNvPicPr preferRelativeResize="0"/>
          <p:nvPr/>
        </p:nvPicPr>
        <p:blipFill rotWithShape="1">
          <a:blip r:embed="rId3">
            <a:alphaModFix/>
          </a:blip>
          <a:srcRect b="26573" l="0" r="0" t="0"/>
          <a:stretch/>
        </p:blipFill>
        <p:spPr>
          <a:xfrm>
            <a:off x="4971019" y="979976"/>
            <a:ext cx="4018732" cy="1334461"/>
          </a:xfrm>
          <a:prstGeom prst="rect">
            <a:avLst/>
          </a:prstGeom>
          <a:noFill/>
          <a:ln>
            <a:noFill/>
          </a:ln>
        </p:spPr>
      </p:pic>
      <p:sp>
        <p:nvSpPr>
          <p:cNvPr id="1443" name="Google Shape;1443;g31161a0983e_0_280"/>
          <p:cNvSpPr txBox="1"/>
          <p:nvPr>
            <p:ph idx="11" type="ftr"/>
          </p:nvPr>
        </p:nvSpPr>
        <p:spPr>
          <a:xfrm>
            <a:off x="2764639" y="6459786"/>
            <a:ext cx="3617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DC &amp; CV LAB. CSIE NTU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4" name="Google Shape;1444;g31161a0983e_0_280"/>
          <p:cNvSpPr txBox="1"/>
          <p:nvPr>
            <p:ph idx="12" type="sldNum"/>
          </p:nvPr>
        </p:nvSpPr>
        <p:spPr>
          <a:xfrm>
            <a:off x="7425344" y="6459786"/>
            <a:ext cx="984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445" name="Google Shape;1445;g31161a0983e_0_280"/>
          <p:cNvGraphicFramePr/>
          <p:nvPr/>
        </p:nvGraphicFramePr>
        <p:xfrm>
          <a:off x="115700" y="124561"/>
          <a:ext cx="3000000" cy="3000000"/>
        </p:xfrm>
        <a:graphic>
          <a:graphicData uri="http://schemas.openxmlformats.org/drawingml/2006/table">
            <a:tbl>
              <a:tblPr bandRow="1">
                <a:noFill/>
                <a:tableStyleId>{AF688F29-89AA-41CB-B740-2F4953D88366}</a:tableStyleId>
              </a:tblPr>
              <a:tblGrid>
                <a:gridCol w="432000"/>
                <a:gridCol w="432000"/>
                <a:gridCol w="432000"/>
                <a:gridCol w="432000"/>
                <a:gridCol w="432000"/>
                <a:gridCol w="432000"/>
                <a:gridCol w="432000"/>
                <a:gridCol w="432000"/>
              </a:tblGrid>
              <a:tr h="3600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169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146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153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145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137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151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112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98</a:t>
                      </a:r>
                      <a:endParaRPr sz="1200"/>
                    </a:p>
                  </a:txBody>
                  <a:tcPr marT="45725" marB="45725" marR="91450" marL="91450" anchor="ctr"/>
                </a:tc>
              </a:tr>
              <a:tr h="3600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104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104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97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100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115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40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42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63</a:t>
                      </a:r>
                      <a:endParaRPr sz="1200"/>
                    </a:p>
                  </a:txBody>
                  <a:tcPr marT="45725" marB="45725" marR="91450" marL="91450" anchor="ctr"/>
                </a:tc>
              </a:tr>
              <a:tr h="3600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130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120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95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120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130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212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115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128</a:t>
                      </a:r>
                      <a:endParaRPr sz="1200"/>
                    </a:p>
                  </a:txBody>
                  <a:tcPr marT="45725" marB="45725" marR="91450" marL="91450" anchor="ctr"/>
                </a:tc>
              </a:tr>
              <a:tr h="3600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124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157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162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45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87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77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75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101</a:t>
                      </a:r>
                      <a:endParaRPr sz="1200"/>
                    </a:p>
                  </a:txBody>
                  <a:tcPr marT="45725" marB="45725" marR="91450" marL="91450" anchor="ctr"/>
                </a:tc>
              </a:tr>
              <a:tr h="3600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124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201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177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176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136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113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150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137</a:t>
                      </a:r>
                      <a:endParaRPr sz="1200"/>
                    </a:p>
                  </a:txBody>
                  <a:tcPr marT="45725" marB="45725" marR="91450" marL="91450" anchor="ctr"/>
                </a:tc>
              </a:tr>
              <a:tr h="3600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162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155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193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46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52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87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126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203</a:t>
                      </a:r>
                      <a:endParaRPr sz="1200"/>
                    </a:p>
                  </a:txBody>
                  <a:tcPr marT="45725" marB="45725" marR="91450" marL="91450" anchor="ctr"/>
                </a:tc>
              </a:tr>
              <a:tr h="3600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141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149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38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54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155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145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132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57</a:t>
                      </a:r>
                      <a:endParaRPr sz="1200"/>
                    </a:p>
                  </a:txBody>
                  <a:tcPr marT="45725" marB="45725" marR="91450" marL="91450" anchor="ctr"/>
                </a:tc>
              </a:tr>
              <a:tr h="3600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87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64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156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161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180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210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99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79</a:t>
                      </a:r>
                      <a:endParaRPr sz="1200"/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graphicFrame>
        <p:nvGraphicFramePr>
          <p:cNvPr id="1446" name="Google Shape;1446;g31161a0983e_0_280"/>
          <p:cNvGraphicFramePr/>
          <p:nvPr/>
        </p:nvGraphicFramePr>
        <p:xfrm>
          <a:off x="110058" y="3626239"/>
          <a:ext cx="3000000" cy="3000000"/>
        </p:xfrm>
        <a:graphic>
          <a:graphicData uri="http://schemas.openxmlformats.org/drawingml/2006/table">
            <a:tbl>
              <a:tblPr bandRow="1">
                <a:noFill/>
                <a:tableStyleId>{AF688F29-89AA-41CB-B740-2F4953D88366}</a:tableStyleId>
              </a:tblPr>
              <a:tblGrid>
                <a:gridCol w="432000"/>
                <a:gridCol w="432000"/>
                <a:gridCol w="432000"/>
                <a:gridCol w="432000"/>
                <a:gridCol w="432000"/>
                <a:gridCol w="432000"/>
                <a:gridCol w="432000"/>
                <a:gridCol w="432000"/>
              </a:tblGrid>
              <a:tr h="3600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45725" marB="45725" marR="91450" marL="91450" anchor="ctr"/>
                </a:tc>
              </a:tr>
              <a:tr h="3600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255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45725" marB="45725" marR="91450" marL="91450" anchor="ctr"/>
                </a:tc>
              </a:tr>
              <a:tr h="3600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45725" marB="45725" marR="91450" marL="91450" anchor="ctr"/>
                </a:tc>
              </a:tr>
              <a:tr h="3600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255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45725" marB="45725" marR="91450" marL="91450" anchor="ctr"/>
                </a:tc>
              </a:tr>
              <a:tr h="3600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45725" marB="45725" marR="91450" marL="91450" anchor="ctr"/>
                </a:tc>
              </a:tr>
              <a:tr h="3600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45725" marB="45725" marR="91450" marL="91450" anchor="ctr"/>
                </a:tc>
              </a:tr>
              <a:tr h="3600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45725" marB="45725" marR="91450" marL="91450" anchor="ctr"/>
                </a:tc>
              </a:tr>
              <a:tr h="3600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sp>
        <p:nvSpPr>
          <p:cNvPr id="1447" name="Google Shape;1447;g31161a0983e_0_280"/>
          <p:cNvSpPr txBox="1"/>
          <p:nvPr/>
        </p:nvSpPr>
        <p:spPr>
          <a:xfrm>
            <a:off x="3661464" y="2932401"/>
            <a:ext cx="3852600" cy="32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I(0, 0) =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</a:t>
            </a:r>
            <a:r>
              <a:rPr baseline="-25000" lang="en-US" sz="12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en-US" sz="12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(104+2×104+104)- (169+2×169+146)=-237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</a:t>
            </a:r>
            <a:r>
              <a:rPr baseline="-25000" lang="en-US" sz="12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en-US" sz="12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(146+2×146+104)-(169+2×169+104)=-69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gradient magnitude: 246 &gt;= 38(</a:t>
            </a:r>
            <a:r>
              <a:rPr i="1" lang="en-US" sz="12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threshold</a:t>
            </a:r>
            <a:r>
              <a:rPr lang="en-US" sz="12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O(0, 0) = 0 (black)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7030A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I(0, 1) =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7030A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</a:t>
            </a:r>
            <a:r>
              <a:rPr baseline="-25000" lang="en-US" sz="1200">
                <a:solidFill>
                  <a:srgbClr val="7030A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en-US" sz="1200">
                <a:solidFill>
                  <a:srgbClr val="7030A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(104+2×104+97)- (169+2×146+153)=-205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7030A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</a:t>
            </a:r>
            <a:r>
              <a:rPr baseline="-25000" lang="en-US" sz="1200">
                <a:solidFill>
                  <a:srgbClr val="7030A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en-US" sz="1200">
                <a:solidFill>
                  <a:srgbClr val="7030A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(153+2×153+97)-(169+2×169+104)=-55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7030A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gradient magnitude: 212&gt;= 38 → O(0, 1) = 0 (black)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7030A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7030A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66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I(1, 4) =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66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</a:t>
            </a:r>
            <a:r>
              <a:rPr baseline="-25000" lang="en-US" sz="1200">
                <a:solidFill>
                  <a:srgbClr val="0066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en-US" sz="1200">
                <a:solidFill>
                  <a:srgbClr val="0066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: (120+2×130+212)- (145+2×137+151)=22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66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</a:t>
            </a:r>
            <a:r>
              <a:rPr baseline="-25000" lang="en-US" sz="1200">
                <a:solidFill>
                  <a:srgbClr val="0066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en-US" sz="1200">
                <a:solidFill>
                  <a:srgbClr val="0066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(151+2×40+212)-(145+2×100+120)=--22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66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gradient magnitude: 31 &lt; 38 → O(1, 4) = 255 (white)</a:t>
            </a:r>
            <a:endParaRPr/>
          </a:p>
        </p:txBody>
      </p:sp>
      <p:sp>
        <p:nvSpPr>
          <p:cNvPr id="1448" name="Google Shape;1448;g31161a0983e_0_280"/>
          <p:cNvSpPr/>
          <p:nvPr/>
        </p:nvSpPr>
        <p:spPr>
          <a:xfrm>
            <a:off x="5419004" y="2242737"/>
            <a:ext cx="3045300" cy="4278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-21429" l="-1799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1449" name="Google Shape;1449;g31161a0983e_0_280"/>
          <p:cNvSpPr/>
          <p:nvPr/>
        </p:nvSpPr>
        <p:spPr>
          <a:xfrm>
            <a:off x="3992822" y="513077"/>
            <a:ext cx="2180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f’(x) ≈ f(x+1) – f(x-1)</a:t>
            </a:r>
            <a:endParaRPr i="1" sz="1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450" name="Google Shape;1450;g31161a0983e_0_280"/>
          <p:cNvCxnSpPr/>
          <p:nvPr/>
        </p:nvCxnSpPr>
        <p:spPr>
          <a:xfrm flipH="1">
            <a:off x="1838000" y="3004561"/>
            <a:ext cx="5700" cy="62160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451" name="Google Shape;1451;g31161a0983e_0_280"/>
          <p:cNvSpPr/>
          <p:nvPr/>
        </p:nvSpPr>
        <p:spPr>
          <a:xfrm>
            <a:off x="5098093" y="2"/>
            <a:ext cx="4045800" cy="9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Sobel operator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Threshold=38</a:t>
            </a:r>
            <a:endParaRPr/>
          </a:p>
        </p:txBody>
      </p:sp>
      <p:sp>
        <p:nvSpPr>
          <p:cNvPr id="1452" name="Google Shape;1452;g31161a0983e_0_280"/>
          <p:cNvSpPr/>
          <p:nvPr/>
        </p:nvSpPr>
        <p:spPr>
          <a:xfrm>
            <a:off x="110058" y="124212"/>
            <a:ext cx="432000" cy="3600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53" name="Google Shape;1453;g31161a0983e_0_280"/>
          <p:cNvSpPr/>
          <p:nvPr/>
        </p:nvSpPr>
        <p:spPr>
          <a:xfrm>
            <a:off x="110058" y="3626239"/>
            <a:ext cx="432000" cy="3600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54" name="Google Shape;1454;g31161a0983e_0_280"/>
          <p:cNvSpPr/>
          <p:nvPr/>
        </p:nvSpPr>
        <p:spPr>
          <a:xfrm>
            <a:off x="6589896" y="1615795"/>
            <a:ext cx="780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f(x+1)</a:t>
            </a:r>
            <a:endParaRPr sz="1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55" name="Google Shape;1455;g31161a0983e_0_280"/>
          <p:cNvSpPr/>
          <p:nvPr/>
        </p:nvSpPr>
        <p:spPr>
          <a:xfrm>
            <a:off x="6665404" y="1026946"/>
            <a:ext cx="697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f(x-1)</a:t>
            </a:r>
            <a:endParaRPr sz="1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56" name="Google Shape;1456;g31161a0983e_0_280"/>
          <p:cNvSpPr/>
          <p:nvPr/>
        </p:nvSpPr>
        <p:spPr>
          <a:xfrm>
            <a:off x="542058" y="124212"/>
            <a:ext cx="432000" cy="360000"/>
          </a:xfrm>
          <a:prstGeom prst="rect">
            <a:avLst/>
          </a:prstGeom>
          <a:noFill/>
          <a:ln cap="flat" cmpd="sng" w="38100">
            <a:solidFill>
              <a:srgbClr val="7030A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57" name="Google Shape;1457;g31161a0983e_0_280"/>
          <p:cNvSpPr/>
          <p:nvPr/>
        </p:nvSpPr>
        <p:spPr>
          <a:xfrm>
            <a:off x="548735" y="3617347"/>
            <a:ext cx="432000" cy="360000"/>
          </a:xfrm>
          <a:prstGeom prst="rect">
            <a:avLst/>
          </a:prstGeom>
          <a:noFill/>
          <a:ln cap="flat" cmpd="sng" w="38100">
            <a:solidFill>
              <a:srgbClr val="7030A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1458" name="Google Shape;1458;g31161a0983e_0_280"/>
          <p:cNvGraphicFramePr/>
          <p:nvPr/>
        </p:nvGraphicFramePr>
        <p:xfrm>
          <a:off x="7431779" y="2752341"/>
          <a:ext cx="3000000" cy="3000000"/>
        </p:xfrm>
        <a:graphic>
          <a:graphicData uri="http://schemas.openxmlformats.org/drawingml/2006/table">
            <a:tbl>
              <a:tblPr bandRow="1">
                <a:noFill/>
                <a:tableStyleId>{AF688F29-89AA-41CB-B740-2F4953D88366}</a:tableStyleId>
              </a:tblPr>
              <a:tblGrid>
                <a:gridCol w="432000"/>
                <a:gridCol w="432000"/>
                <a:gridCol w="432000"/>
              </a:tblGrid>
              <a:tr h="3600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169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169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146</a:t>
                      </a:r>
                      <a:endParaRPr sz="1200"/>
                    </a:p>
                  </a:txBody>
                  <a:tcPr marT="45725" marB="45725" marR="91450" marL="91450" anchor="ctr"/>
                </a:tc>
              </a:tr>
              <a:tr h="3600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169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169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146</a:t>
                      </a:r>
                      <a:endParaRPr sz="1200"/>
                    </a:p>
                  </a:txBody>
                  <a:tcPr marT="45725" marB="45725" marR="91450" marL="91450" anchor="ctr"/>
                </a:tc>
              </a:tr>
              <a:tr h="3600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104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104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104</a:t>
                      </a:r>
                      <a:endParaRPr sz="1200"/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sp>
        <p:nvSpPr>
          <p:cNvPr id="1459" name="Google Shape;1459;g31161a0983e_0_280"/>
          <p:cNvSpPr/>
          <p:nvPr/>
        </p:nvSpPr>
        <p:spPr>
          <a:xfrm>
            <a:off x="7863779" y="3091449"/>
            <a:ext cx="432000" cy="3600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60" name="Google Shape;1460;g31161a0983e_0_280"/>
          <p:cNvSpPr/>
          <p:nvPr/>
        </p:nvSpPr>
        <p:spPr>
          <a:xfrm>
            <a:off x="7863779" y="3101895"/>
            <a:ext cx="864000" cy="7200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1461" name="Google Shape;1461;g31161a0983e_0_280"/>
          <p:cNvGraphicFramePr/>
          <p:nvPr/>
        </p:nvGraphicFramePr>
        <p:xfrm>
          <a:off x="7407976" y="4010677"/>
          <a:ext cx="3000000" cy="3000000"/>
        </p:xfrm>
        <a:graphic>
          <a:graphicData uri="http://schemas.openxmlformats.org/drawingml/2006/table">
            <a:tbl>
              <a:tblPr bandRow="1">
                <a:noFill/>
                <a:tableStyleId>{AF688F29-89AA-41CB-B740-2F4953D88366}</a:tableStyleId>
              </a:tblPr>
              <a:tblGrid>
                <a:gridCol w="432000"/>
                <a:gridCol w="432000"/>
                <a:gridCol w="432000"/>
              </a:tblGrid>
              <a:tr h="3600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169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146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153</a:t>
                      </a:r>
                      <a:endParaRPr sz="1200"/>
                    </a:p>
                  </a:txBody>
                  <a:tcPr marT="45725" marB="45725" marR="91450" marL="91450" anchor="ctr"/>
                </a:tc>
              </a:tr>
              <a:tr h="3600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169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146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153</a:t>
                      </a:r>
                      <a:endParaRPr sz="1200"/>
                    </a:p>
                  </a:txBody>
                  <a:tcPr marT="45725" marB="45725" marR="91450" marL="91450" anchor="ctr"/>
                </a:tc>
              </a:tr>
              <a:tr h="3600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104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104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97</a:t>
                      </a:r>
                      <a:endParaRPr sz="1200"/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sp>
        <p:nvSpPr>
          <p:cNvPr id="1462" name="Google Shape;1462;g31161a0983e_0_280"/>
          <p:cNvSpPr/>
          <p:nvPr/>
        </p:nvSpPr>
        <p:spPr>
          <a:xfrm>
            <a:off x="7839976" y="4348415"/>
            <a:ext cx="432000" cy="360000"/>
          </a:xfrm>
          <a:prstGeom prst="rect">
            <a:avLst/>
          </a:prstGeom>
          <a:noFill/>
          <a:ln cap="flat" cmpd="sng" w="28575">
            <a:solidFill>
              <a:srgbClr val="7030A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7030A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63" name="Google Shape;1463;g31161a0983e_0_280"/>
          <p:cNvSpPr/>
          <p:nvPr/>
        </p:nvSpPr>
        <p:spPr>
          <a:xfrm>
            <a:off x="7407976" y="4358861"/>
            <a:ext cx="1296000" cy="720000"/>
          </a:xfrm>
          <a:prstGeom prst="rect">
            <a:avLst/>
          </a:prstGeom>
          <a:noFill/>
          <a:ln cap="flat" cmpd="sng" w="28575">
            <a:solidFill>
              <a:srgbClr val="7030A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7030A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64" name="Google Shape;1464;g31161a0983e_0_280"/>
          <p:cNvSpPr/>
          <p:nvPr/>
        </p:nvSpPr>
        <p:spPr>
          <a:xfrm>
            <a:off x="1840879" y="477053"/>
            <a:ext cx="432000" cy="360000"/>
          </a:xfrm>
          <a:prstGeom prst="rect">
            <a:avLst/>
          </a:prstGeom>
          <a:noFill/>
          <a:ln cap="flat" cmpd="sng" w="38100">
            <a:solidFill>
              <a:srgbClr val="0066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B05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65" name="Google Shape;1465;g31161a0983e_0_280"/>
          <p:cNvSpPr/>
          <p:nvPr/>
        </p:nvSpPr>
        <p:spPr>
          <a:xfrm>
            <a:off x="1840879" y="3998071"/>
            <a:ext cx="432000" cy="360000"/>
          </a:xfrm>
          <a:prstGeom prst="rect">
            <a:avLst/>
          </a:prstGeom>
          <a:noFill/>
          <a:ln cap="flat" cmpd="sng" w="38100">
            <a:solidFill>
              <a:srgbClr val="0066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B05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1466" name="Google Shape;1466;g31161a0983e_0_280"/>
          <p:cNvGraphicFramePr/>
          <p:nvPr/>
        </p:nvGraphicFramePr>
        <p:xfrm>
          <a:off x="7425344" y="5251989"/>
          <a:ext cx="3000000" cy="3000000"/>
        </p:xfrm>
        <a:graphic>
          <a:graphicData uri="http://schemas.openxmlformats.org/drawingml/2006/table">
            <a:tbl>
              <a:tblPr bandRow="1">
                <a:noFill/>
                <a:tableStyleId>{AF688F29-89AA-41CB-B740-2F4953D88366}</a:tableStyleId>
              </a:tblPr>
              <a:tblGrid>
                <a:gridCol w="432000"/>
                <a:gridCol w="432000"/>
                <a:gridCol w="432000"/>
              </a:tblGrid>
              <a:tr h="3600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145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137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151</a:t>
                      </a:r>
                      <a:endParaRPr sz="1200"/>
                    </a:p>
                  </a:txBody>
                  <a:tcPr marT="45725" marB="45725" marR="91450" marL="91450" anchor="ctr"/>
                </a:tc>
              </a:tr>
              <a:tr h="3600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100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115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40</a:t>
                      </a:r>
                      <a:endParaRPr sz="1200"/>
                    </a:p>
                  </a:txBody>
                  <a:tcPr marT="45725" marB="45725" marR="91450" marL="91450" anchor="ctr"/>
                </a:tc>
              </a:tr>
              <a:tr h="3600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120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130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212</a:t>
                      </a:r>
                      <a:endParaRPr sz="1200"/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sp>
        <p:nvSpPr>
          <p:cNvPr id="1467" name="Google Shape;1467;g31161a0983e_0_280"/>
          <p:cNvSpPr/>
          <p:nvPr/>
        </p:nvSpPr>
        <p:spPr>
          <a:xfrm>
            <a:off x="7857344" y="5589727"/>
            <a:ext cx="432000" cy="360000"/>
          </a:xfrm>
          <a:prstGeom prst="rect">
            <a:avLst/>
          </a:prstGeom>
          <a:noFill/>
          <a:ln cap="flat" cmpd="sng" w="28575">
            <a:solidFill>
              <a:srgbClr val="0066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68" name="Google Shape;1468;g31161a0983e_0_280"/>
          <p:cNvSpPr/>
          <p:nvPr/>
        </p:nvSpPr>
        <p:spPr>
          <a:xfrm>
            <a:off x="7407976" y="5251990"/>
            <a:ext cx="1313400" cy="1068300"/>
          </a:xfrm>
          <a:prstGeom prst="rect">
            <a:avLst/>
          </a:prstGeom>
          <a:noFill/>
          <a:ln cap="flat" cmpd="sng" w="28575">
            <a:solidFill>
              <a:srgbClr val="0066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469" name="Google Shape;1469;g31161a0983e_0_280"/>
          <p:cNvCxnSpPr/>
          <p:nvPr/>
        </p:nvCxnSpPr>
        <p:spPr>
          <a:xfrm rot="10800000">
            <a:off x="8092772" y="2985904"/>
            <a:ext cx="0" cy="2520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470" name="Google Shape;1470;g31161a0983e_0_280"/>
          <p:cNvCxnSpPr/>
          <p:nvPr/>
        </p:nvCxnSpPr>
        <p:spPr>
          <a:xfrm rot="10800000">
            <a:off x="8524820" y="2985904"/>
            <a:ext cx="0" cy="2520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471" name="Google Shape;1471;g31161a0983e_0_280"/>
          <p:cNvCxnSpPr/>
          <p:nvPr/>
        </p:nvCxnSpPr>
        <p:spPr>
          <a:xfrm rot="10800000">
            <a:off x="7749344" y="3284984"/>
            <a:ext cx="216000" cy="0"/>
          </a:xfrm>
          <a:prstGeom prst="straightConnector1">
            <a:avLst/>
          </a:prstGeom>
          <a:noFill/>
          <a:ln cap="flat" cmpd="sng" w="1270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472" name="Google Shape;1472;g31161a0983e_0_280"/>
          <p:cNvCxnSpPr/>
          <p:nvPr/>
        </p:nvCxnSpPr>
        <p:spPr>
          <a:xfrm rot="10800000">
            <a:off x="7751917" y="3645024"/>
            <a:ext cx="216000" cy="0"/>
          </a:xfrm>
          <a:prstGeom prst="straightConnector1">
            <a:avLst/>
          </a:prstGeom>
          <a:noFill/>
          <a:ln cap="flat" cmpd="sng" w="1270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473" name="Google Shape;1473;g31161a0983e_0_280"/>
          <p:cNvCxnSpPr/>
          <p:nvPr/>
        </p:nvCxnSpPr>
        <p:spPr>
          <a:xfrm rot="-8100000">
            <a:off x="7744651" y="3079650"/>
            <a:ext cx="215950" cy="0"/>
          </a:xfrm>
          <a:prstGeom prst="straightConnector1">
            <a:avLst/>
          </a:prstGeom>
          <a:noFill/>
          <a:ln cap="flat" cmpd="sng" w="1270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474" name="Google Shape;1474;g31161a0983e_0_280"/>
          <p:cNvCxnSpPr/>
          <p:nvPr/>
        </p:nvCxnSpPr>
        <p:spPr>
          <a:xfrm rot="10800000">
            <a:off x="7631041" y="4251568"/>
            <a:ext cx="0" cy="252000"/>
          </a:xfrm>
          <a:prstGeom prst="straightConnector1">
            <a:avLst/>
          </a:prstGeom>
          <a:noFill/>
          <a:ln cap="flat" cmpd="sng" w="19050">
            <a:solidFill>
              <a:srgbClr val="7030A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475" name="Google Shape;1475;g31161a0983e_0_280"/>
          <p:cNvCxnSpPr/>
          <p:nvPr/>
        </p:nvCxnSpPr>
        <p:spPr>
          <a:xfrm rot="10800000">
            <a:off x="8073344" y="4251568"/>
            <a:ext cx="0" cy="252000"/>
          </a:xfrm>
          <a:prstGeom prst="straightConnector1">
            <a:avLst/>
          </a:prstGeom>
          <a:noFill/>
          <a:ln cap="flat" cmpd="sng" w="19050">
            <a:solidFill>
              <a:srgbClr val="7030A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476" name="Google Shape;1476;g31161a0983e_0_280"/>
          <p:cNvCxnSpPr/>
          <p:nvPr/>
        </p:nvCxnSpPr>
        <p:spPr>
          <a:xfrm rot="10800000">
            <a:off x="8501626" y="4257283"/>
            <a:ext cx="0" cy="252000"/>
          </a:xfrm>
          <a:prstGeom prst="straightConnector1">
            <a:avLst/>
          </a:prstGeom>
          <a:noFill/>
          <a:ln cap="flat" cmpd="sng" w="19050">
            <a:solidFill>
              <a:srgbClr val="7030A0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1" name="Shape 1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7" id="1482" name="Google Shape;1482;g31161a0983e_0_319"/>
          <p:cNvPicPr preferRelativeResize="0"/>
          <p:nvPr/>
        </p:nvPicPr>
        <p:blipFill rotWithShape="1">
          <a:blip r:embed="rId3">
            <a:alphaModFix/>
          </a:blip>
          <a:srcRect b="28000" l="0" r="0" t="0"/>
          <a:stretch/>
        </p:blipFill>
        <p:spPr>
          <a:xfrm>
            <a:off x="4576482" y="1047409"/>
            <a:ext cx="3818875" cy="1295944"/>
          </a:xfrm>
          <a:prstGeom prst="rect">
            <a:avLst/>
          </a:prstGeom>
          <a:noFill/>
          <a:ln>
            <a:noFill/>
          </a:ln>
        </p:spPr>
      </p:pic>
      <p:sp>
        <p:nvSpPr>
          <p:cNvPr id="1483" name="Google Shape;1483;g31161a0983e_0_319"/>
          <p:cNvSpPr txBox="1"/>
          <p:nvPr>
            <p:ph idx="11" type="ftr"/>
          </p:nvPr>
        </p:nvSpPr>
        <p:spPr>
          <a:xfrm>
            <a:off x="2764639" y="6459786"/>
            <a:ext cx="3617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DC &amp; CV LAB. CSIE NTU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g31161a0983e_0_319"/>
          <p:cNvSpPr txBox="1"/>
          <p:nvPr>
            <p:ph idx="12" type="sldNum"/>
          </p:nvPr>
        </p:nvSpPr>
        <p:spPr>
          <a:xfrm>
            <a:off x="7425344" y="6459786"/>
            <a:ext cx="984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485" name="Google Shape;1485;g31161a0983e_0_319"/>
          <p:cNvGraphicFramePr/>
          <p:nvPr/>
        </p:nvGraphicFramePr>
        <p:xfrm>
          <a:off x="115700" y="124561"/>
          <a:ext cx="3000000" cy="3000000"/>
        </p:xfrm>
        <a:graphic>
          <a:graphicData uri="http://schemas.openxmlformats.org/drawingml/2006/table">
            <a:tbl>
              <a:tblPr bandRow="1">
                <a:noFill/>
                <a:tableStyleId>{AF688F29-89AA-41CB-B740-2F4953D88366}</a:tableStyleId>
              </a:tblPr>
              <a:tblGrid>
                <a:gridCol w="432000"/>
                <a:gridCol w="432000"/>
                <a:gridCol w="432000"/>
                <a:gridCol w="432000"/>
                <a:gridCol w="432000"/>
                <a:gridCol w="432000"/>
                <a:gridCol w="432000"/>
                <a:gridCol w="432000"/>
              </a:tblGrid>
              <a:tr h="3600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169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146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153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145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137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151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112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98</a:t>
                      </a:r>
                      <a:endParaRPr sz="1200"/>
                    </a:p>
                  </a:txBody>
                  <a:tcPr marT="45725" marB="45725" marR="91450" marL="91450" anchor="ctr"/>
                </a:tc>
              </a:tr>
              <a:tr h="3600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104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104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97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100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115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40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42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63</a:t>
                      </a:r>
                      <a:endParaRPr sz="1200"/>
                    </a:p>
                  </a:txBody>
                  <a:tcPr marT="45725" marB="45725" marR="91450" marL="91450" anchor="ctr"/>
                </a:tc>
              </a:tr>
              <a:tr h="3600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130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120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95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120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130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212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115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128</a:t>
                      </a:r>
                      <a:endParaRPr sz="1200"/>
                    </a:p>
                  </a:txBody>
                  <a:tcPr marT="45725" marB="45725" marR="91450" marL="91450" anchor="ctr"/>
                </a:tc>
              </a:tr>
              <a:tr h="3600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124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157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162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45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87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77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75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101</a:t>
                      </a:r>
                      <a:endParaRPr sz="1200"/>
                    </a:p>
                  </a:txBody>
                  <a:tcPr marT="45725" marB="45725" marR="91450" marL="91450" anchor="ctr"/>
                </a:tc>
              </a:tr>
              <a:tr h="3600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124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201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177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176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136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113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150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137</a:t>
                      </a:r>
                      <a:endParaRPr sz="1200"/>
                    </a:p>
                  </a:txBody>
                  <a:tcPr marT="45725" marB="45725" marR="91450" marL="91450" anchor="ctr"/>
                </a:tc>
              </a:tr>
              <a:tr h="3600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162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155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193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46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52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87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126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203</a:t>
                      </a:r>
                      <a:endParaRPr sz="1200"/>
                    </a:p>
                  </a:txBody>
                  <a:tcPr marT="45725" marB="45725" marR="91450" marL="91450" anchor="ctr"/>
                </a:tc>
              </a:tr>
              <a:tr h="3600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141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149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38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54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155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145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132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57</a:t>
                      </a:r>
                      <a:endParaRPr sz="1200"/>
                    </a:p>
                  </a:txBody>
                  <a:tcPr marT="45725" marB="45725" marR="91450" marL="91450" anchor="ctr"/>
                </a:tc>
              </a:tr>
              <a:tr h="3600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87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64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156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161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180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210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99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79</a:t>
                      </a:r>
                      <a:endParaRPr sz="1200"/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graphicFrame>
        <p:nvGraphicFramePr>
          <p:cNvPr id="1486" name="Google Shape;1486;g31161a0983e_0_319"/>
          <p:cNvGraphicFramePr/>
          <p:nvPr/>
        </p:nvGraphicFramePr>
        <p:xfrm>
          <a:off x="110058" y="3626239"/>
          <a:ext cx="3000000" cy="3000000"/>
        </p:xfrm>
        <a:graphic>
          <a:graphicData uri="http://schemas.openxmlformats.org/drawingml/2006/table">
            <a:tbl>
              <a:tblPr bandRow="1">
                <a:noFill/>
                <a:tableStyleId>{AF688F29-89AA-41CB-B740-2F4953D88366}</a:tableStyleId>
              </a:tblPr>
              <a:tblGrid>
                <a:gridCol w="432000"/>
                <a:gridCol w="432000"/>
                <a:gridCol w="432000"/>
                <a:gridCol w="432000"/>
                <a:gridCol w="432000"/>
                <a:gridCol w="432000"/>
                <a:gridCol w="432000"/>
                <a:gridCol w="432000"/>
              </a:tblGrid>
              <a:tr h="3600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45725" marB="45725" marR="91450" marL="91450" anchor="ctr"/>
                </a:tc>
              </a:tr>
              <a:tr h="3600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255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45725" marB="45725" marR="91450" marL="91450" anchor="ctr"/>
                </a:tc>
              </a:tr>
              <a:tr h="3600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45725" marB="45725" marR="91450" marL="91450" anchor="ctr"/>
                </a:tc>
              </a:tr>
              <a:tr h="3600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45725" marB="45725" marR="91450" marL="91450" anchor="ctr"/>
                </a:tc>
              </a:tr>
              <a:tr h="3600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45725" marB="45725" marR="91450" marL="91450" anchor="ctr"/>
                </a:tc>
              </a:tr>
              <a:tr h="3600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45725" marB="45725" marR="91450" marL="91450" anchor="ctr"/>
                </a:tc>
              </a:tr>
              <a:tr h="3600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45725" marB="45725" marR="91450" marL="91450" anchor="ctr"/>
                </a:tc>
              </a:tr>
              <a:tr h="3600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sp>
        <p:nvSpPr>
          <p:cNvPr id="1487" name="Google Shape;1487;g31161a0983e_0_319"/>
          <p:cNvSpPr txBox="1"/>
          <p:nvPr/>
        </p:nvSpPr>
        <p:spPr>
          <a:xfrm>
            <a:off x="3661464" y="2932401"/>
            <a:ext cx="3852600" cy="33399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-548" l="-159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1488" name="Google Shape;1488;g31161a0983e_0_319"/>
          <p:cNvSpPr/>
          <p:nvPr/>
        </p:nvSpPr>
        <p:spPr>
          <a:xfrm>
            <a:off x="3577342" y="2243939"/>
            <a:ext cx="3090000" cy="4278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-21429" l="-1769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1489" name="Google Shape;1489;g31161a0983e_0_319"/>
          <p:cNvSpPr/>
          <p:nvPr/>
        </p:nvSpPr>
        <p:spPr>
          <a:xfrm>
            <a:off x="6675138" y="2302353"/>
            <a:ext cx="2180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f’(x) ≈ f(x+1) – f(x-1)</a:t>
            </a:r>
            <a:endParaRPr i="1" sz="1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490" name="Google Shape;1490;g31161a0983e_0_319"/>
          <p:cNvCxnSpPr/>
          <p:nvPr/>
        </p:nvCxnSpPr>
        <p:spPr>
          <a:xfrm flipH="1">
            <a:off x="1838000" y="3004561"/>
            <a:ext cx="5700" cy="62160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491" name="Google Shape;1491;g31161a0983e_0_319"/>
          <p:cNvSpPr/>
          <p:nvPr/>
        </p:nvSpPr>
        <p:spPr>
          <a:xfrm>
            <a:off x="3770331" y="0"/>
            <a:ext cx="5373600" cy="9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Frei and Chen gradient operator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Threshold=30</a:t>
            </a:r>
            <a:endParaRPr/>
          </a:p>
        </p:txBody>
      </p:sp>
      <p:sp>
        <p:nvSpPr>
          <p:cNvPr id="1492" name="Google Shape;1492;g31161a0983e_0_319"/>
          <p:cNvSpPr/>
          <p:nvPr/>
        </p:nvSpPr>
        <p:spPr>
          <a:xfrm>
            <a:off x="110058" y="124212"/>
            <a:ext cx="432000" cy="3600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93" name="Google Shape;1493;g31161a0983e_0_319"/>
          <p:cNvSpPr/>
          <p:nvPr/>
        </p:nvSpPr>
        <p:spPr>
          <a:xfrm>
            <a:off x="110058" y="3626239"/>
            <a:ext cx="432000" cy="3600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94" name="Google Shape;1494;g31161a0983e_0_319"/>
          <p:cNvSpPr/>
          <p:nvPr/>
        </p:nvSpPr>
        <p:spPr>
          <a:xfrm>
            <a:off x="3795499" y="1678010"/>
            <a:ext cx="780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f(x+1)</a:t>
            </a:r>
            <a:endParaRPr sz="1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95" name="Google Shape;1495;g31161a0983e_0_319"/>
          <p:cNvSpPr/>
          <p:nvPr/>
        </p:nvSpPr>
        <p:spPr>
          <a:xfrm>
            <a:off x="3871007" y="1089161"/>
            <a:ext cx="697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f(x-1)</a:t>
            </a:r>
            <a:endParaRPr sz="1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96" name="Google Shape;1496;g31161a0983e_0_319"/>
          <p:cNvSpPr/>
          <p:nvPr/>
        </p:nvSpPr>
        <p:spPr>
          <a:xfrm>
            <a:off x="542058" y="124212"/>
            <a:ext cx="432000" cy="360000"/>
          </a:xfrm>
          <a:prstGeom prst="rect">
            <a:avLst/>
          </a:prstGeom>
          <a:noFill/>
          <a:ln cap="flat" cmpd="sng" w="38100">
            <a:solidFill>
              <a:srgbClr val="7030A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97" name="Google Shape;1497;g31161a0983e_0_319"/>
          <p:cNvSpPr/>
          <p:nvPr/>
        </p:nvSpPr>
        <p:spPr>
          <a:xfrm>
            <a:off x="548735" y="3617347"/>
            <a:ext cx="432000" cy="360000"/>
          </a:xfrm>
          <a:prstGeom prst="rect">
            <a:avLst/>
          </a:prstGeom>
          <a:noFill/>
          <a:ln cap="flat" cmpd="sng" w="38100">
            <a:solidFill>
              <a:srgbClr val="7030A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1498" name="Google Shape;1498;g31161a0983e_0_319"/>
          <p:cNvGraphicFramePr/>
          <p:nvPr/>
        </p:nvGraphicFramePr>
        <p:xfrm>
          <a:off x="7431779" y="2752341"/>
          <a:ext cx="3000000" cy="3000000"/>
        </p:xfrm>
        <a:graphic>
          <a:graphicData uri="http://schemas.openxmlformats.org/drawingml/2006/table">
            <a:tbl>
              <a:tblPr bandRow="1">
                <a:noFill/>
                <a:tableStyleId>{AF688F29-89AA-41CB-B740-2F4953D88366}</a:tableStyleId>
              </a:tblPr>
              <a:tblGrid>
                <a:gridCol w="432000"/>
                <a:gridCol w="432000"/>
                <a:gridCol w="432000"/>
              </a:tblGrid>
              <a:tr h="3600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169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169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146</a:t>
                      </a:r>
                      <a:endParaRPr sz="1200"/>
                    </a:p>
                  </a:txBody>
                  <a:tcPr marT="45725" marB="45725" marR="91450" marL="91450" anchor="ctr"/>
                </a:tc>
              </a:tr>
              <a:tr h="3600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169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169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146</a:t>
                      </a:r>
                      <a:endParaRPr sz="1200"/>
                    </a:p>
                  </a:txBody>
                  <a:tcPr marT="45725" marB="45725" marR="91450" marL="91450" anchor="ctr"/>
                </a:tc>
              </a:tr>
              <a:tr h="3600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104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104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104</a:t>
                      </a:r>
                      <a:endParaRPr sz="1200"/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sp>
        <p:nvSpPr>
          <p:cNvPr id="1499" name="Google Shape;1499;g31161a0983e_0_319"/>
          <p:cNvSpPr/>
          <p:nvPr/>
        </p:nvSpPr>
        <p:spPr>
          <a:xfrm>
            <a:off x="7863779" y="3091449"/>
            <a:ext cx="432000" cy="3600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00" name="Google Shape;1500;g31161a0983e_0_319"/>
          <p:cNvSpPr/>
          <p:nvPr/>
        </p:nvSpPr>
        <p:spPr>
          <a:xfrm>
            <a:off x="7863779" y="3101895"/>
            <a:ext cx="864000" cy="7200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1501" name="Google Shape;1501;g31161a0983e_0_319"/>
          <p:cNvGraphicFramePr/>
          <p:nvPr/>
        </p:nvGraphicFramePr>
        <p:xfrm>
          <a:off x="7407976" y="4010677"/>
          <a:ext cx="3000000" cy="3000000"/>
        </p:xfrm>
        <a:graphic>
          <a:graphicData uri="http://schemas.openxmlformats.org/drawingml/2006/table">
            <a:tbl>
              <a:tblPr bandRow="1">
                <a:noFill/>
                <a:tableStyleId>{AF688F29-89AA-41CB-B740-2F4953D88366}</a:tableStyleId>
              </a:tblPr>
              <a:tblGrid>
                <a:gridCol w="432000"/>
                <a:gridCol w="432000"/>
                <a:gridCol w="432000"/>
              </a:tblGrid>
              <a:tr h="3600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169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146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153</a:t>
                      </a:r>
                      <a:endParaRPr sz="1200"/>
                    </a:p>
                  </a:txBody>
                  <a:tcPr marT="45725" marB="45725" marR="91450" marL="91450" anchor="ctr"/>
                </a:tc>
              </a:tr>
              <a:tr h="3600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169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146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153</a:t>
                      </a:r>
                      <a:endParaRPr sz="1200"/>
                    </a:p>
                  </a:txBody>
                  <a:tcPr marT="45725" marB="45725" marR="91450" marL="91450" anchor="ctr"/>
                </a:tc>
              </a:tr>
              <a:tr h="3600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104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104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97</a:t>
                      </a:r>
                      <a:endParaRPr sz="1200"/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sp>
        <p:nvSpPr>
          <p:cNvPr id="1502" name="Google Shape;1502;g31161a0983e_0_319"/>
          <p:cNvSpPr/>
          <p:nvPr/>
        </p:nvSpPr>
        <p:spPr>
          <a:xfrm>
            <a:off x="7839976" y="4348415"/>
            <a:ext cx="432000" cy="360000"/>
          </a:xfrm>
          <a:prstGeom prst="rect">
            <a:avLst/>
          </a:prstGeom>
          <a:noFill/>
          <a:ln cap="flat" cmpd="sng" w="28575">
            <a:solidFill>
              <a:srgbClr val="7030A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7030A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03" name="Google Shape;1503;g31161a0983e_0_319"/>
          <p:cNvSpPr/>
          <p:nvPr/>
        </p:nvSpPr>
        <p:spPr>
          <a:xfrm>
            <a:off x="7407976" y="4358861"/>
            <a:ext cx="1296000" cy="720000"/>
          </a:xfrm>
          <a:prstGeom prst="rect">
            <a:avLst/>
          </a:prstGeom>
          <a:noFill/>
          <a:ln cap="flat" cmpd="sng" w="28575">
            <a:solidFill>
              <a:srgbClr val="7030A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7030A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04" name="Google Shape;1504;g31161a0983e_0_319"/>
          <p:cNvSpPr/>
          <p:nvPr/>
        </p:nvSpPr>
        <p:spPr>
          <a:xfrm>
            <a:off x="1840879" y="477053"/>
            <a:ext cx="432000" cy="360000"/>
          </a:xfrm>
          <a:prstGeom prst="rect">
            <a:avLst/>
          </a:prstGeom>
          <a:noFill/>
          <a:ln cap="flat" cmpd="sng" w="38100">
            <a:solidFill>
              <a:srgbClr val="0066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B05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05" name="Google Shape;1505;g31161a0983e_0_319"/>
          <p:cNvSpPr/>
          <p:nvPr/>
        </p:nvSpPr>
        <p:spPr>
          <a:xfrm>
            <a:off x="1840879" y="3998071"/>
            <a:ext cx="432000" cy="360000"/>
          </a:xfrm>
          <a:prstGeom prst="rect">
            <a:avLst/>
          </a:prstGeom>
          <a:noFill/>
          <a:ln cap="flat" cmpd="sng" w="38100">
            <a:solidFill>
              <a:srgbClr val="0066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B05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1506" name="Google Shape;1506;g31161a0983e_0_319"/>
          <p:cNvGraphicFramePr/>
          <p:nvPr/>
        </p:nvGraphicFramePr>
        <p:xfrm>
          <a:off x="7425344" y="5251989"/>
          <a:ext cx="3000000" cy="3000000"/>
        </p:xfrm>
        <a:graphic>
          <a:graphicData uri="http://schemas.openxmlformats.org/drawingml/2006/table">
            <a:tbl>
              <a:tblPr bandRow="1">
                <a:noFill/>
                <a:tableStyleId>{AF688F29-89AA-41CB-B740-2F4953D88366}</a:tableStyleId>
              </a:tblPr>
              <a:tblGrid>
                <a:gridCol w="432000"/>
                <a:gridCol w="432000"/>
                <a:gridCol w="432000"/>
              </a:tblGrid>
              <a:tr h="3600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145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137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151</a:t>
                      </a:r>
                      <a:endParaRPr sz="1200"/>
                    </a:p>
                  </a:txBody>
                  <a:tcPr marT="45725" marB="45725" marR="91450" marL="91450" anchor="ctr"/>
                </a:tc>
              </a:tr>
              <a:tr h="3600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100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115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40</a:t>
                      </a:r>
                      <a:endParaRPr sz="1200"/>
                    </a:p>
                  </a:txBody>
                  <a:tcPr marT="45725" marB="45725" marR="91450" marL="91450" anchor="ctr"/>
                </a:tc>
              </a:tr>
              <a:tr h="3600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120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130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212</a:t>
                      </a:r>
                      <a:endParaRPr sz="1200"/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sp>
        <p:nvSpPr>
          <p:cNvPr id="1507" name="Google Shape;1507;g31161a0983e_0_319"/>
          <p:cNvSpPr/>
          <p:nvPr/>
        </p:nvSpPr>
        <p:spPr>
          <a:xfrm>
            <a:off x="7857344" y="5589727"/>
            <a:ext cx="432000" cy="360000"/>
          </a:xfrm>
          <a:prstGeom prst="rect">
            <a:avLst/>
          </a:prstGeom>
          <a:noFill/>
          <a:ln cap="flat" cmpd="sng" w="28575">
            <a:solidFill>
              <a:srgbClr val="0066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08" name="Google Shape;1508;g31161a0983e_0_319"/>
          <p:cNvSpPr/>
          <p:nvPr/>
        </p:nvSpPr>
        <p:spPr>
          <a:xfrm>
            <a:off x="7407976" y="5251990"/>
            <a:ext cx="1313400" cy="1068300"/>
          </a:xfrm>
          <a:prstGeom prst="rect">
            <a:avLst/>
          </a:prstGeom>
          <a:noFill/>
          <a:ln cap="flat" cmpd="sng" w="28575">
            <a:solidFill>
              <a:srgbClr val="0066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509" name="Google Shape;1509;g31161a0983e_0_319"/>
          <p:cNvCxnSpPr/>
          <p:nvPr/>
        </p:nvCxnSpPr>
        <p:spPr>
          <a:xfrm rot="10800000">
            <a:off x="8092772" y="2985904"/>
            <a:ext cx="0" cy="2520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510" name="Google Shape;1510;g31161a0983e_0_319"/>
          <p:cNvCxnSpPr/>
          <p:nvPr/>
        </p:nvCxnSpPr>
        <p:spPr>
          <a:xfrm rot="10800000">
            <a:off x="8524820" y="2985904"/>
            <a:ext cx="0" cy="2520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511" name="Google Shape;1511;g31161a0983e_0_319"/>
          <p:cNvCxnSpPr/>
          <p:nvPr/>
        </p:nvCxnSpPr>
        <p:spPr>
          <a:xfrm rot="10800000">
            <a:off x="7749344" y="3284984"/>
            <a:ext cx="216000" cy="0"/>
          </a:xfrm>
          <a:prstGeom prst="straightConnector1">
            <a:avLst/>
          </a:prstGeom>
          <a:noFill/>
          <a:ln cap="flat" cmpd="sng" w="1270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512" name="Google Shape;1512;g31161a0983e_0_319"/>
          <p:cNvCxnSpPr/>
          <p:nvPr/>
        </p:nvCxnSpPr>
        <p:spPr>
          <a:xfrm rot="10800000">
            <a:off x="7751917" y="3645024"/>
            <a:ext cx="216000" cy="0"/>
          </a:xfrm>
          <a:prstGeom prst="straightConnector1">
            <a:avLst/>
          </a:prstGeom>
          <a:noFill/>
          <a:ln cap="flat" cmpd="sng" w="1270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513" name="Google Shape;1513;g31161a0983e_0_319"/>
          <p:cNvCxnSpPr/>
          <p:nvPr/>
        </p:nvCxnSpPr>
        <p:spPr>
          <a:xfrm rot="-8100000">
            <a:off x="7744651" y="3079650"/>
            <a:ext cx="215950" cy="0"/>
          </a:xfrm>
          <a:prstGeom prst="straightConnector1">
            <a:avLst/>
          </a:prstGeom>
          <a:noFill/>
          <a:ln cap="flat" cmpd="sng" w="1270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514" name="Google Shape;1514;g31161a0983e_0_319"/>
          <p:cNvCxnSpPr/>
          <p:nvPr/>
        </p:nvCxnSpPr>
        <p:spPr>
          <a:xfrm rot="10800000">
            <a:off x="7631041" y="4251568"/>
            <a:ext cx="0" cy="252000"/>
          </a:xfrm>
          <a:prstGeom prst="straightConnector1">
            <a:avLst/>
          </a:prstGeom>
          <a:noFill/>
          <a:ln cap="flat" cmpd="sng" w="19050">
            <a:solidFill>
              <a:srgbClr val="7030A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515" name="Google Shape;1515;g31161a0983e_0_319"/>
          <p:cNvCxnSpPr/>
          <p:nvPr/>
        </p:nvCxnSpPr>
        <p:spPr>
          <a:xfrm rot="10800000">
            <a:off x="8073344" y="4251568"/>
            <a:ext cx="0" cy="252000"/>
          </a:xfrm>
          <a:prstGeom prst="straightConnector1">
            <a:avLst/>
          </a:prstGeom>
          <a:noFill/>
          <a:ln cap="flat" cmpd="sng" w="19050">
            <a:solidFill>
              <a:srgbClr val="7030A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516" name="Google Shape;1516;g31161a0983e_0_319"/>
          <p:cNvCxnSpPr/>
          <p:nvPr/>
        </p:nvCxnSpPr>
        <p:spPr>
          <a:xfrm rot="10800000">
            <a:off x="8501626" y="4257283"/>
            <a:ext cx="0" cy="252000"/>
          </a:xfrm>
          <a:prstGeom prst="straightConnector1">
            <a:avLst/>
          </a:prstGeom>
          <a:noFill/>
          <a:ln cap="flat" cmpd="sng" w="19050">
            <a:solidFill>
              <a:srgbClr val="7030A0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1" name="Shape 1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2" name="Google Shape;1522;g31161a0983e_0_358"/>
          <p:cNvSpPr txBox="1"/>
          <p:nvPr>
            <p:ph idx="11" type="ftr"/>
          </p:nvPr>
        </p:nvSpPr>
        <p:spPr>
          <a:xfrm>
            <a:off x="2764639" y="6459786"/>
            <a:ext cx="3617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DC &amp; CV LAB. CSIE NTU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3" name="Google Shape;1523;g31161a0983e_0_358"/>
          <p:cNvSpPr txBox="1"/>
          <p:nvPr>
            <p:ph idx="12" type="sldNum"/>
          </p:nvPr>
        </p:nvSpPr>
        <p:spPr>
          <a:xfrm>
            <a:off x="7425344" y="6459786"/>
            <a:ext cx="984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524" name="Google Shape;1524;g31161a0983e_0_358"/>
          <p:cNvGraphicFramePr/>
          <p:nvPr/>
        </p:nvGraphicFramePr>
        <p:xfrm>
          <a:off x="115700" y="124561"/>
          <a:ext cx="3000000" cy="3000000"/>
        </p:xfrm>
        <a:graphic>
          <a:graphicData uri="http://schemas.openxmlformats.org/drawingml/2006/table">
            <a:tbl>
              <a:tblPr bandRow="1">
                <a:noFill/>
                <a:tableStyleId>{AF688F29-89AA-41CB-B740-2F4953D88366}</a:tableStyleId>
              </a:tblPr>
              <a:tblGrid>
                <a:gridCol w="432000"/>
                <a:gridCol w="432000"/>
                <a:gridCol w="432000"/>
                <a:gridCol w="432000"/>
                <a:gridCol w="432000"/>
                <a:gridCol w="432000"/>
                <a:gridCol w="432000"/>
                <a:gridCol w="432000"/>
              </a:tblGrid>
              <a:tr h="3600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169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146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153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145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137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151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112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98</a:t>
                      </a:r>
                      <a:endParaRPr sz="1200"/>
                    </a:p>
                  </a:txBody>
                  <a:tcPr marT="45725" marB="45725" marR="91450" marL="91450" anchor="ctr"/>
                </a:tc>
              </a:tr>
              <a:tr h="3600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104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104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97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100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115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40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42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63</a:t>
                      </a:r>
                      <a:endParaRPr sz="1200"/>
                    </a:p>
                  </a:txBody>
                  <a:tcPr marT="45725" marB="45725" marR="91450" marL="91450" anchor="ctr"/>
                </a:tc>
              </a:tr>
              <a:tr h="3600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130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120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95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120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130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212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115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128</a:t>
                      </a:r>
                      <a:endParaRPr sz="1200"/>
                    </a:p>
                  </a:txBody>
                  <a:tcPr marT="45725" marB="45725" marR="91450" marL="91450" anchor="ctr"/>
                </a:tc>
              </a:tr>
              <a:tr h="3600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124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157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162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45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87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77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75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101</a:t>
                      </a:r>
                      <a:endParaRPr sz="1200"/>
                    </a:p>
                  </a:txBody>
                  <a:tcPr marT="45725" marB="45725" marR="91450" marL="91450" anchor="ctr"/>
                </a:tc>
              </a:tr>
              <a:tr h="3600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124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201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177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176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136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113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150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137</a:t>
                      </a:r>
                      <a:endParaRPr sz="1200"/>
                    </a:p>
                  </a:txBody>
                  <a:tcPr marT="45725" marB="45725" marR="91450" marL="91450" anchor="ctr"/>
                </a:tc>
              </a:tr>
              <a:tr h="3600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162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155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193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46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52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87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126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203</a:t>
                      </a:r>
                      <a:endParaRPr sz="1200"/>
                    </a:p>
                  </a:txBody>
                  <a:tcPr marT="45725" marB="45725" marR="91450" marL="91450" anchor="ctr"/>
                </a:tc>
              </a:tr>
              <a:tr h="3600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141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149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38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54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155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145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132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57</a:t>
                      </a:r>
                      <a:endParaRPr sz="1200"/>
                    </a:p>
                  </a:txBody>
                  <a:tcPr marT="45725" marB="45725" marR="91450" marL="91450" anchor="ctr"/>
                </a:tc>
              </a:tr>
              <a:tr h="3600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87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64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156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161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180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210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99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79</a:t>
                      </a:r>
                      <a:endParaRPr sz="1200"/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graphicFrame>
        <p:nvGraphicFramePr>
          <p:cNvPr id="1525" name="Google Shape;1525;g31161a0983e_0_358"/>
          <p:cNvGraphicFramePr/>
          <p:nvPr/>
        </p:nvGraphicFramePr>
        <p:xfrm>
          <a:off x="110058" y="3626239"/>
          <a:ext cx="3000000" cy="3000000"/>
        </p:xfrm>
        <a:graphic>
          <a:graphicData uri="http://schemas.openxmlformats.org/drawingml/2006/table">
            <a:tbl>
              <a:tblPr bandRow="1">
                <a:noFill/>
                <a:tableStyleId>{AF688F29-89AA-41CB-B740-2F4953D88366}</a:tableStyleId>
              </a:tblPr>
              <a:tblGrid>
                <a:gridCol w="432000"/>
                <a:gridCol w="432000"/>
                <a:gridCol w="432000"/>
                <a:gridCol w="432000"/>
                <a:gridCol w="432000"/>
                <a:gridCol w="432000"/>
                <a:gridCol w="432000"/>
                <a:gridCol w="432000"/>
              </a:tblGrid>
              <a:tr h="3600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45725" marB="45725" marR="91450" marL="91450" anchor="ctr"/>
                </a:tc>
              </a:tr>
              <a:tr h="3600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45725" marB="45725" marR="91450" marL="91450" anchor="ctr"/>
                </a:tc>
              </a:tr>
              <a:tr h="3600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45725" marB="45725" marR="91450" marL="91450" anchor="ctr"/>
                </a:tc>
              </a:tr>
              <a:tr h="3600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45725" marB="45725" marR="91450" marL="91450" anchor="ctr"/>
                </a:tc>
              </a:tr>
              <a:tr h="3600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45725" marB="45725" marR="91450" marL="91450" anchor="ctr"/>
                </a:tc>
              </a:tr>
              <a:tr h="3600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45725" marB="45725" marR="91450" marL="91450" anchor="ctr"/>
                </a:tc>
              </a:tr>
              <a:tr h="3600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45725" marB="45725" marR="91450" marL="91450" anchor="ctr"/>
                </a:tc>
              </a:tr>
              <a:tr h="3600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sp>
        <p:nvSpPr>
          <p:cNvPr id="1526" name="Google Shape;1526;g31161a0983e_0_358"/>
          <p:cNvSpPr txBox="1"/>
          <p:nvPr/>
        </p:nvSpPr>
        <p:spPr>
          <a:xfrm>
            <a:off x="3764443" y="3287240"/>
            <a:ext cx="5199900" cy="30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I(0, 0) =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</a:t>
            </a:r>
            <a:r>
              <a:rPr baseline="-25000" lang="en-US" sz="16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</a:t>
            </a:r>
            <a:r>
              <a:rPr lang="en-US" sz="16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-3×(169+169+169+104+104)+5×(146+146+104) = -165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</a:t>
            </a:r>
            <a:r>
              <a:rPr baseline="-25000" lang="en-US" sz="16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en-US" sz="16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-3×(169+169+104+104+104)+5×(169+146+146) = 355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</a:t>
            </a:r>
            <a:r>
              <a:rPr baseline="-25000" lang="en-US" sz="16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en-US" sz="16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-3×(169+104+104+104+146)+5×(169+169+146) = 539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</a:t>
            </a:r>
            <a:r>
              <a:rPr baseline="-25000" lang="en-US" sz="16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r>
              <a:rPr lang="en-US" sz="16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-3×(146+146+104+104+104)+5×(169+169+169) = 723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</a:t>
            </a:r>
            <a:r>
              <a:rPr baseline="-25000" lang="en-US" sz="16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</a:t>
            </a:r>
            <a:r>
              <a:rPr lang="en-US" sz="16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-3×(169+146+146+104+104)+5×(169+169+104) = 203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</a:t>
            </a:r>
            <a:r>
              <a:rPr baseline="-25000" lang="en-US" sz="16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</a:t>
            </a:r>
            <a:r>
              <a:rPr lang="en-US" sz="16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-3×(169+169+146+146+104)+5×(169+104+104) = -317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</a:t>
            </a:r>
            <a:r>
              <a:rPr baseline="-25000" lang="en-US" sz="16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6</a:t>
            </a:r>
            <a:r>
              <a:rPr lang="en-US" sz="16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-3×(169+169+169+146+146)+5×(104+104+104) = -837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</a:t>
            </a:r>
            <a:r>
              <a:rPr baseline="-25000" lang="en-US" sz="16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7</a:t>
            </a:r>
            <a:r>
              <a:rPr lang="en-US" sz="16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-3×(104+169+169+169+146)+5×(146+104+104) = -501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gradient magnitude: k</a:t>
            </a:r>
            <a:r>
              <a:rPr baseline="-25000" lang="en-US" sz="16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r>
              <a:rPr lang="en-US" sz="16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=723 &gt;= 135 (</a:t>
            </a:r>
            <a:r>
              <a:rPr i="1" lang="en-US" sz="16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threshold</a:t>
            </a:r>
            <a:r>
              <a:rPr lang="en-US" sz="16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O(0, 0) = 0 (black)</a:t>
            </a:r>
            <a:endParaRPr/>
          </a:p>
        </p:txBody>
      </p:sp>
      <p:sp>
        <p:nvSpPr>
          <p:cNvPr id="1527" name="Google Shape;1527;g31161a0983e_0_358"/>
          <p:cNvSpPr/>
          <p:nvPr/>
        </p:nvSpPr>
        <p:spPr>
          <a:xfrm>
            <a:off x="3995938" y="2419549"/>
            <a:ext cx="2037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gradient magnitude:</a:t>
            </a:r>
            <a:endParaRPr sz="1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528" name="Google Shape;1528;g31161a0983e_0_358"/>
          <p:cNvCxnSpPr/>
          <p:nvPr/>
        </p:nvCxnSpPr>
        <p:spPr>
          <a:xfrm flipH="1">
            <a:off x="1838000" y="3004561"/>
            <a:ext cx="5700" cy="62160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529" name="Google Shape;1529;g31161a0983e_0_358"/>
          <p:cNvSpPr/>
          <p:nvPr/>
        </p:nvSpPr>
        <p:spPr>
          <a:xfrm>
            <a:off x="3093721" y="2"/>
            <a:ext cx="6050400" cy="9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Kirsch compass operator</a:t>
            </a:r>
            <a:endParaRPr b="1" sz="2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Threshold=135</a:t>
            </a:r>
            <a:endParaRPr/>
          </a:p>
        </p:txBody>
      </p:sp>
      <p:sp>
        <p:nvSpPr>
          <p:cNvPr id="1530" name="Google Shape;1530;g31161a0983e_0_358"/>
          <p:cNvSpPr/>
          <p:nvPr/>
        </p:nvSpPr>
        <p:spPr>
          <a:xfrm>
            <a:off x="110058" y="124212"/>
            <a:ext cx="432000" cy="3600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31" name="Google Shape;1531;g31161a0983e_0_358"/>
          <p:cNvSpPr/>
          <p:nvPr/>
        </p:nvSpPr>
        <p:spPr>
          <a:xfrm>
            <a:off x="110058" y="3626239"/>
            <a:ext cx="432000" cy="3600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1532" name="Google Shape;1532;g31161a0983e_0_358"/>
          <p:cNvGraphicFramePr/>
          <p:nvPr/>
        </p:nvGraphicFramePr>
        <p:xfrm>
          <a:off x="7425344" y="2240545"/>
          <a:ext cx="3000000" cy="3000000"/>
        </p:xfrm>
        <a:graphic>
          <a:graphicData uri="http://schemas.openxmlformats.org/drawingml/2006/table">
            <a:tbl>
              <a:tblPr bandRow="1">
                <a:noFill/>
                <a:tableStyleId>{AF688F29-89AA-41CB-B740-2F4953D88366}</a:tableStyleId>
              </a:tblPr>
              <a:tblGrid>
                <a:gridCol w="432000"/>
                <a:gridCol w="432000"/>
                <a:gridCol w="432000"/>
              </a:tblGrid>
              <a:tr h="3600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169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169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146</a:t>
                      </a:r>
                      <a:endParaRPr sz="1200"/>
                    </a:p>
                  </a:txBody>
                  <a:tcPr marT="45725" marB="45725" marR="91450" marL="91450" anchor="ctr"/>
                </a:tc>
              </a:tr>
              <a:tr h="3600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169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169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146</a:t>
                      </a:r>
                      <a:endParaRPr sz="1200"/>
                    </a:p>
                  </a:txBody>
                  <a:tcPr marT="45725" marB="45725" marR="91450" marL="91450" anchor="ctr"/>
                </a:tc>
              </a:tr>
              <a:tr h="3600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104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104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104</a:t>
                      </a:r>
                      <a:endParaRPr sz="1200"/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sp>
        <p:nvSpPr>
          <p:cNvPr id="1533" name="Google Shape;1533;g31161a0983e_0_358"/>
          <p:cNvSpPr/>
          <p:nvPr/>
        </p:nvSpPr>
        <p:spPr>
          <a:xfrm>
            <a:off x="7857344" y="2579653"/>
            <a:ext cx="432000" cy="3600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34" name="Google Shape;1534;g31161a0983e_0_358"/>
          <p:cNvSpPr/>
          <p:nvPr/>
        </p:nvSpPr>
        <p:spPr>
          <a:xfrm>
            <a:off x="7857344" y="2590099"/>
            <a:ext cx="864000" cy="7200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7" id="1535" name="Google Shape;1535;g31161a0983e_0_358"/>
          <p:cNvPicPr preferRelativeResize="0"/>
          <p:nvPr/>
        </p:nvPicPr>
        <p:blipFill rotWithShape="1">
          <a:blip r:embed="rId3">
            <a:alphaModFix/>
          </a:blip>
          <a:srcRect b="14273" l="0" r="0" t="0"/>
          <a:stretch/>
        </p:blipFill>
        <p:spPr>
          <a:xfrm>
            <a:off x="3821257" y="1161327"/>
            <a:ext cx="3276071" cy="1236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6" name="Google Shape;1536;g31161a0983e_0_35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64240" y="2419350"/>
            <a:ext cx="866775" cy="43338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37" name="Google Shape;1537;g31161a0983e_0_358"/>
          <p:cNvCxnSpPr/>
          <p:nvPr/>
        </p:nvCxnSpPr>
        <p:spPr>
          <a:xfrm rot="10800000">
            <a:off x="8082724" y="2483486"/>
            <a:ext cx="0" cy="2520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538" name="Google Shape;1538;g31161a0983e_0_358"/>
          <p:cNvCxnSpPr/>
          <p:nvPr/>
        </p:nvCxnSpPr>
        <p:spPr>
          <a:xfrm rot="10800000">
            <a:off x="8514772" y="2483486"/>
            <a:ext cx="0" cy="2520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539" name="Google Shape;1539;g31161a0983e_0_358"/>
          <p:cNvCxnSpPr/>
          <p:nvPr/>
        </p:nvCxnSpPr>
        <p:spPr>
          <a:xfrm rot="10800000">
            <a:off x="7739296" y="2782566"/>
            <a:ext cx="216000" cy="0"/>
          </a:xfrm>
          <a:prstGeom prst="straightConnector1">
            <a:avLst/>
          </a:prstGeom>
          <a:noFill/>
          <a:ln cap="flat" cmpd="sng" w="1270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540" name="Google Shape;1540;g31161a0983e_0_358"/>
          <p:cNvCxnSpPr/>
          <p:nvPr/>
        </p:nvCxnSpPr>
        <p:spPr>
          <a:xfrm rot="10800000">
            <a:off x="7741869" y="3142606"/>
            <a:ext cx="216000" cy="0"/>
          </a:xfrm>
          <a:prstGeom prst="straightConnector1">
            <a:avLst/>
          </a:prstGeom>
          <a:noFill/>
          <a:ln cap="flat" cmpd="sng" w="1270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541" name="Google Shape;1541;g31161a0983e_0_358"/>
          <p:cNvCxnSpPr/>
          <p:nvPr/>
        </p:nvCxnSpPr>
        <p:spPr>
          <a:xfrm rot="-8100000">
            <a:off x="7734603" y="2577232"/>
            <a:ext cx="215950" cy="0"/>
          </a:xfrm>
          <a:prstGeom prst="straightConnector1">
            <a:avLst/>
          </a:prstGeom>
          <a:noFill/>
          <a:ln cap="flat" cmpd="sng" w="1270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6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7" name="Google Shape;1547;g31161a0983e_0_382"/>
          <p:cNvSpPr txBox="1"/>
          <p:nvPr>
            <p:ph idx="11" type="ftr"/>
          </p:nvPr>
        </p:nvSpPr>
        <p:spPr>
          <a:xfrm>
            <a:off x="2764639" y="6459786"/>
            <a:ext cx="3617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DC &amp; CV LAB. CSIE NTU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8" name="Google Shape;1548;g31161a0983e_0_382"/>
          <p:cNvSpPr txBox="1"/>
          <p:nvPr>
            <p:ph idx="12" type="sldNum"/>
          </p:nvPr>
        </p:nvSpPr>
        <p:spPr>
          <a:xfrm>
            <a:off x="7425344" y="6459786"/>
            <a:ext cx="984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549" name="Google Shape;1549;g31161a0983e_0_382"/>
          <p:cNvGraphicFramePr/>
          <p:nvPr/>
        </p:nvGraphicFramePr>
        <p:xfrm>
          <a:off x="115700" y="124561"/>
          <a:ext cx="3000000" cy="3000000"/>
        </p:xfrm>
        <a:graphic>
          <a:graphicData uri="http://schemas.openxmlformats.org/drawingml/2006/table">
            <a:tbl>
              <a:tblPr bandRow="1">
                <a:noFill/>
                <a:tableStyleId>{AF688F29-89AA-41CB-B740-2F4953D88366}</a:tableStyleId>
              </a:tblPr>
              <a:tblGrid>
                <a:gridCol w="432000"/>
                <a:gridCol w="432000"/>
                <a:gridCol w="432000"/>
                <a:gridCol w="432000"/>
                <a:gridCol w="432000"/>
                <a:gridCol w="432000"/>
                <a:gridCol w="432000"/>
                <a:gridCol w="432000"/>
              </a:tblGrid>
              <a:tr h="3600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169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146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153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145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137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151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112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98</a:t>
                      </a:r>
                      <a:endParaRPr sz="1200"/>
                    </a:p>
                  </a:txBody>
                  <a:tcPr marT="45725" marB="45725" marR="91450" marL="91450" anchor="ctr"/>
                </a:tc>
              </a:tr>
              <a:tr h="3600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104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104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97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100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115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40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42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63</a:t>
                      </a:r>
                      <a:endParaRPr sz="1200"/>
                    </a:p>
                  </a:txBody>
                  <a:tcPr marT="45725" marB="45725" marR="91450" marL="91450" anchor="ctr"/>
                </a:tc>
              </a:tr>
              <a:tr h="3600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130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120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95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120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130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212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115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128</a:t>
                      </a:r>
                      <a:endParaRPr sz="1200"/>
                    </a:p>
                  </a:txBody>
                  <a:tcPr marT="45725" marB="45725" marR="91450" marL="91450" anchor="ctr"/>
                </a:tc>
              </a:tr>
              <a:tr h="3600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124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157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162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45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87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77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75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101</a:t>
                      </a:r>
                      <a:endParaRPr sz="1200"/>
                    </a:p>
                  </a:txBody>
                  <a:tcPr marT="45725" marB="45725" marR="91450" marL="91450" anchor="ctr"/>
                </a:tc>
              </a:tr>
              <a:tr h="3600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124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201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177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176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136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113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150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137</a:t>
                      </a:r>
                      <a:endParaRPr sz="1200"/>
                    </a:p>
                  </a:txBody>
                  <a:tcPr marT="45725" marB="45725" marR="91450" marL="91450" anchor="ctr"/>
                </a:tc>
              </a:tr>
              <a:tr h="3600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162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155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193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46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52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87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126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203</a:t>
                      </a:r>
                      <a:endParaRPr sz="1200"/>
                    </a:p>
                  </a:txBody>
                  <a:tcPr marT="45725" marB="45725" marR="91450" marL="91450" anchor="ctr"/>
                </a:tc>
              </a:tr>
              <a:tr h="3600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141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149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38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54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155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145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132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57</a:t>
                      </a:r>
                      <a:endParaRPr sz="1200"/>
                    </a:p>
                  </a:txBody>
                  <a:tcPr marT="45725" marB="45725" marR="91450" marL="91450" anchor="ctr"/>
                </a:tc>
              </a:tr>
              <a:tr h="3600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87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64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156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161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180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210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99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79</a:t>
                      </a:r>
                      <a:endParaRPr sz="1200"/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graphicFrame>
        <p:nvGraphicFramePr>
          <p:cNvPr id="1550" name="Google Shape;1550;g31161a0983e_0_382"/>
          <p:cNvGraphicFramePr/>
          <p:nvPr/>
        </p:nvGraphicFramePr>
        <p:xfrm>
          <a:off x="110058" y="3626239"/>
          <a:ext cx="3000000" cy="3000000"/>
        </p:xfrm>
        <a:graphic>
          <a:graphicData uri="http://schemas.openxmlformats.org/drawingml/2006/table">
            <a:tbl>
              <a:tblPr bandRow="1">
                <a:noFill/>
                <a:tableStyleId>{AF688F29-89AA-41CB-B740-2F4953D88366}</a:tableStyleId>
              </a:tblPr>
              <a:tblGrid>
                <a:gridCol w="432000"/>
                <a:gridCol w="432000"/>
                <a:gridCol w="432000"/>
                <a:gridCol w="432000"/>
                <a:gridCol w="432000"/>
                <a:gridCol w="432000"/>
                <a:gridCol w="432000"/>
                <a:gridCol w="432000"/>
              </a:tblGrid>
              <a:tr h="3600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45725" marB="45725" marR="91450" marL="91450" anchor="ctr"/>
                </a:tc>
              </a:tr>
              <a:tr h="3600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45725" marB="45725" marR="91450" marL="91450" anchor="ctr"/>
                </a:tc>
              </a:tr>
              <a:tr h="3600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45725" marB="45725" marR="91450" marL="91450" anchor="ctr"/>
                </a:tc>
              </a:tr>
              <a:tr h="3600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45725" marB="45725" marR="91450" marL="91450" anchor="ctr"/>
                </a:tc>
              </a:tr>
              <a:tr h="3600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45725" marB="45725" marR="91450" marL="91450" anchor="ctr"/>
                </a:tc>
              </a:tr>
              <a:tr h="3600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45725" marB="45725" marR="91450" marL="91450" anchor="ctr"/>
                </a:tc>
              </a:tr>
              <a:tr h="3600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45725" marB="45725" marR="91450" marL="91450" anchor="ctr"/>
                </a:tc>
              </a:tr>
              <a:tr h="3600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sp>
        <p:nvSpPr>
          <p:cNvPr id="1551" name="Google Shape;1551;g31161a0983e_0_382"/>
          <p:cNvSpPr txBox="1"/>
          <p:nvPr/>
        </p:nvSpPr>
        <p:spPr>
          <a:xfrm>
            <a:off x="3764443" y="3287240"/>
            <a:ext cx="5199900" cy="30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I(0, 0) =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baseline="-25000" lang="en-US" sz="16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</a:t>
            </a:r>
            <a:r>
              <a:rPr lang="en-US" sz="16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(146+2×146+104) - (169+2×169+104) = -69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baseline="-25000" lang="en-US" sz="16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en-US" sz="16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(169+2×146+146) - (169+2×104+104) = 126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baseline="-25000" lang="en-US" sz="16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en-US" sz="16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(169+2×169+146) - (104+2×104+104) = 237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baseline="-25000" lang="en-US" sz="16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r>
              <a:rPr lang="en-US" sz="16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(169+2×169+169) - (146+2×104+104) = 218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baseline="-25000" lang="en-US" sz="16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</a:t>
            </a:r>
            <a:r>
              <a:rPr lang="en-US" sz="16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(169+2×169+104) - (146+2×146+104) = 69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baseline="-25000" lang="en-US" sz="16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</a:t>
            </a:r>
            <a:r>
              <a:rPr lang="en-US" sz="16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(169+2×104+104) - (169+2×146+146) = -126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baseline="-25000" lang="en-US" sz="16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6</a:t>
            </a:r>
            <a:r>
              <a:rPr lang="en-US" sz="16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(104+2×104+104) - (169+2×169+146) = -237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baseline="-25000" lang="en-US" sz="16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7</a:t>
            </a:r>
            <a:r>
              <a:rPr lang="en-US" sz="16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(146+2×104+104) - (169+2×169+169) = -218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gradient magnitude: r</a:t>
            </a:r>
            <a:r>
              <a:rPr baseline="-25000" lang="en-US" sz="16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en-US" sz="16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=237 &gt;= 43 (</a:t>
            </a:r>
            <a:r>
              <a:rPr i="1" lang="en-US" sz="16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threshold</a:t>
            </a:r>
            <a:r>
              <a:rPr lang="en-US" sz="16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O(0, 0) = 0 (black)</a:t>
            </a:r>
            <a:endParaRPr/>
          </a:p>
        </p:txBody>
      </p:sp>
      <p:sp>
        <p:nvSpPr>
          <p:cNvPr id="1552" name="Google Shape;1552;g31161a0983e_0_382"/>
          <p:cNvSpPr/>
          <p:nvPr/>
        </p:nvSpPr>
        <p:spPr>
          <a:xfrm>
            <a:off x="3995938" y="2419549"/>
            <a:ext cx="2037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gradient magnitude:</a:t>
            </a:r>
            <a:endParaRPr sz="1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553" name="Google Shape;1553;g31161a0983e_0_382"/>
          <p:cNvCxnSpPr/>
          <p:nvPr/>
        </p:nvCxnSpPr>
        <p:spPr>
          <a:xfrm flipH="1">
            <a:off x="1838000" y="3004561"/>
            <a:ext cx="5700" cy="62160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554" name="Google Shape;1554;g31161a0983e_0_382"/>
          <p:cNvSpPr/>
          <p:nvPr/>
        </p:nvSpPr>
        <p:spPr>
          <a:xfrm>
            <a:off x="3154681" y="2"/>
            <a:ext cx="5989200" cy="9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Robinson compass operator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Threshold=43</a:t>
            </a:r>
            <a:endParaRPr/>
          </a:p>
        </p:txBody>
      </p:sp>
      <p:sp>
        <p:nvSpPr>
          <p:cNvPr id="1555" name="Google Shape;1555;g31161a0983e_0_382"/>
          <p:cNvSpPr/>
          <p:nvPr/>
        </p:nvSpPr>
        <p:spPr>
          <a:xfrm>
            <a:off x="110058" y="124212"/>
            <a:ext cx="432000" cy="3600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56" name="Google Shape;1556;g31161a0983e_0_382"/>
          <p:cNvSpPr/>
          <p:nvPr/>
        </p:nvSpPr>
        <p:spPr>
          <a:xfrm>
            <a:off x="110058" y="3626239"/>
            <a:ext cx="432000" cy="3600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1557" name="Google Shape;1557;g31161a0983e_0_382"/>
          <p:cNvGraphicFramePr/>
          <p:nvPr/>
        </p:nvGraphicFramePr>
        <p:xfrm>
          <a:off x="7668488" y="2248881"/>
          <a:ext cx="3000000" cy="3000000"/>
        </p:xfrm>
        <a:graphic>
          <a:graphicData uri="http://schemas.openxmlformats.org/drawingml/2006/table">
            <a:tbl>
              <a:tblPr bandRow="1">
                <a:noFill/>
                <a:tableStyleId>{AF688F29-89AA-41CB-B740-2F4953D88366}</a:tableStyleId>
              </a:tblPr>
              <a:tblGrid>
                <a:gridCol w="432000"/>
                <a:gridCol w="432000"/>
                <a:gridCol w="432000"/>
              </a:tblGrid>
              <a:tr h="3600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169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169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146</a:t>
                      </a:r>
                      <a:endParaRPr sz="1200"/>
                    </a:p>
                  </a:txBody>
                  <a:tcPr marT="45725" marB="45725" marR="91450" marL="91450" anchor="ctr"/>
                </a:tc>
              </a:tr>
              <a:tr h="3600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169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169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146</a:t>
                      </a:r>
                      <a:endParaRPr sz="1200"/>
                    </a:p>
                  </a:txBody>
                  <a:tcPr marT="45725" marB="45725" marR="91450" marL="91450" anchor="ctr"/>
                </a:tc>
              </a:tr>
              <a:tr h="3600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104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104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104</a:t>
                      </a:r>
                      <a:endParaRPr sz="1200"/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sp>
        <p:nvSpPr>
          <p:cNvPr id="1558" name="Google Shape;1558;g31161a0983e_0_382"/>
          <p:cNvSpPr/>
          <p:nvPr/>
        </p:nvSpPr>
        <p:spPr>
          <a:xfrm>
            <a:off x="8100488" y="2587989"/>
            <a:ext cx="432000" cy="3600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59" name="Google Shape;1559;g31161a0983e_0_382"/>
          <p:cNvSpPr/>
          <p:nvPr/>
        </p:nvSpPr>
        <p:spPr>
          <a:xfrm>
            <a:off x="8100488" y="2598435"/>
            <a:ext cx="864000" cy="7200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560" name="Google Shape;1560;g31161a0983e_0_3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83290" y="2419350"/>
            <a:ext cx="828675" cy="43338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7" id="1561" name="Google Shape;1561;g31161a0983e_0_382"/>
          <p:cNvPicPr preferRelativeResize="0"/>
          <p:nvPr/>
        </p:nvPicPr>
        <p:blipFill rotWithShape="1">
          <a:blip r:embed="rId4">
            <a:alphaModFix/>
          </a:blip>
          <a:srcRect b="14864" l="0" r="0" t="0"/>
          <a:stretch/>
        </p:blipFill>
        <p:spPr>
          <a:xfrm>
            <a:off x="3856022" y="979237"/>
            <a:ext cx="3569322" cy="133986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62" name="Google Shape;1562;g31161a0983e_0_382"/>
          <p:cNvCxnSpPr/>
          <p:nvPr/>
        </p:nvCxnSpPr>
        <p:spPr>
          <a:xfrm rot="10800000">
            <a:off x="8309942" y="2486794"/>
            <a:ext cx="0" cy="2520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563" name="Google Shape;1563;g31161a0983e_0_382"/>
          <p:cNvCxnSpPr/>
          <p:nvPr/>
        </p:nvCxnSpPr>
        <p:spPr>
          <a:xfrm rot="10800000">
            <a:off x="8741990" y="2486794"/>
            <a:ext cx="0" cy="2520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564" name="Google Shape;1564;g31161a0983e_0_382"/>
          <p:cNvCxnSpPr/>
          <p:nvPr/>
        </p:nvCxnSpPr>
        <p:spPr>
          <a:xfrm rot="10800000">
            <a:off x="7966514" y="2785874"/>
            <a:ext cx="216000" cy="0"/>
          </a:xfrm>
          <a:prstGeom prst="straightConnector1">
            <a:avLst/>
          </a:prstGeom>
          <a:noFill/>
          <a:ln cap="flat" cmpd="sng" w="1270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565" name="Google Shape;1565;g31161a0983e_0_382"/>
          <p:cNvCxnSpPr/>
          <p:nvPr/>
        </p:nvCxnSpPr>
        <p:spPr>
          <a:xfrm rot="10800000">
            <a:off x="7969087" y="3145914"/>
            <a:ext cx="216000" cy="0"/>
          </a:xfrm>
          <a:prstGeom prst="straightConnector1">
            <a:avLst/>
          </a:prstGeom>
          <a:noFill/>
          <a:ln cap="flat" cmpd="sng" w="1270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566" name="Google Shape;1566;g31161a0983e_0_382"/>
          <p:cNvCxnSpPr/>
          <p:nvPr/>
        </p:nvCxnSpPr>
        <p:spPr>
          <a:xfrm rot="-8100000">
            <a:off x="7961821" y="2580540"/>
            <a:ext cx="215950" cy="0"/>
          </a:xfrm>
          <a:prstGeom prst="straightConnector1">
            <a:avLst/>
          </a:prstGeom>
          <a:noFill/>
          <a:ln cap="flat" cmpd="sng" w="1270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2" name="Google Shape;242;p9"/>
          <p:cNvGraphicFramePr/>
          <p:nvPr/>
        </p:nvGraphicFramePr>
        <p:xfrm>
          <a:off x="683568" y="198884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{984C4EA0-612D-4215-84E8-9CEC38CA3513}</a:tableStyleId>
              </a:tblPr>
              <a:tblGrid>
                <a:gridCol w="550000"/>
                <a:gridCol w="618750"/>
                <a:gridCol w="550000"/>
                <a:gridCol w="657525"/>
                <a:gridCol w="511225"/>
              </a:tblGrid>
              <a:tr h="4976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2000"/>
                        <a:buFont typeface="Times New Roman"/>
                        <a:buNone/>
                      </a:pPr>
                      <a:r>
                        <a:rPr b="0" lang="en-US" sz="2000">
                          <a:solidFill>
                            <a:srgbClr val="FF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b="0" sz="2000">
                        <a:solidFill>
                          <a:srgbClr val="FF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00" marB="45700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000">
                          <a:solidFill>
                            <a:srgbClr val="FF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b="0" sz="2000">
                        <a:solidFill>
                          <a:srgbClr val="FF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00" marB="45700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2000"/>
                        <a:buFont typeface="Times New Roman"/>
                        <a:buNone/>
                      </a:pPr>
                      <a:r>
                        <a:rPr b="0" lang="en-US" sz="2000">
                          <a:solidFill>
                            <a:srgbClr val="FF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endParaRPr b="0" sz="2000">
                        <a:solidFill>
                          <a:srgbClr val="FF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00" marB="45700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0" lang="en-US" sz="2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</a:t>
                      </a:r>
                      <a:endParaRPr b="0" sz="20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00" marB="45700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0" lang="en-US" sz="2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</a:t>
                      </a:r>
                      <a:endParaRPr b="0" sz="20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00" marB="45700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604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2000"/>
                        <a:buFont typeface="Times New Roman"/>
                        <a:buNone/>
                      </a:pPr>
                      <a:r>
                        <a:rPr b="0" lang="en-US" sz="2000">
                          <a:solidFill>
                            <a:srgbClr val="FF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b="0" sz="2000">
                        <a:solidFill>
                          <a:srgbClr val="FF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00" marB="45700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2000"/>
                        <a:buFont typeface="Times New Roman"/>
                        <a:buNone/>
                      </a:pPr>
                      <a:r>
                        <a:rPr b="0" lang="en-US" sz="2000">
                          <a:solidFill>
                            <a:srgbClr val="FF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b="0" sz="2000">
                        <a:solidFill>
                          <a:srgbClr val="FF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00" marB="45700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2000"/>
                        <a:buFont typeface="Times New Roman"/>
                        <a:buNone/>
                      </a:pPr>
                      <a:r>
                        <a:rPr b="0" lang="en-US" sz="2000">
                          <a:solidFill>
                            <a:srgbClr val="FF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endParaRPr b="0" sz="2000">
                        <a:solidFill>
                          <a:srgbClr val="FF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00" marB="45700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0" lang="en-US" sz="2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</a:t>
                      </a:r>
                      <a:endParaRPr b="0" sz="20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00" marB="45700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0" lang="en-US" sz="2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</a:t>
                      </a:r>
                      <a:endParaRPr b="0" sz="20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00" marB="45700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72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2000"/>
                        <a:buFont typeface="Times New Roman"/>
                        <a:buNone/>
                      </a:pPr>
                      <a:r>
                        <a:rPr b="0" lang="en-US" sz="2000">
                          <a:solidFill>
                            <a:srgbClr val="FF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</a:t>
                      </a:r>
                      <a:endParaRPr b="0" sz="2000">
                        <a:solidFill>
                          <a:srgbClr val="FF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00" marB="45700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2000"/>
                        <a:buFont typeface="Times New Roman"/>
                        <a:buNone/>
                      </a:pPr>
                      <a:r>
                        <a:rPr b="0" lang="en-US" sz="2000">
                          <a:solidFill>
                            <a:srgbClr val="FF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</a:t>
                      </a:r>
                      <a:endParaRPr b="0" sz="2000">
                        <a:solidFill>
                          <a:srgbClr val="FF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00" marB="45700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2000"/>
                        <a:buFont typeface="Times New Roman"/>
                        <a:buNone/>
                      </a:pPr>
                      <a:r>
                        <a:rPr b="0" lang="en-US" sz="2000">
                          <a:solidFill>
                            <a:srgbClr val="FF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</a:t>
                      </a:r>
                      <a:endParaRPr b="0" sz="2000">
                        <a:solidFill>
                          <a:srgbClr val="FF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00" marB="45700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0" lang="en-US" sz="2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6</a:t>
                      </a:r>
                      <a:endParaRPr b="0" sz="20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00" marB="45700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0" lang="en-US" sz="2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6</a:t>
                      </a:r>
                      <a:endParaRPr b="0" sz="20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00" marB="45700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72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0" lang="en-US" sz="2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7</a:t>
                      </a:r>
                      <a:endParaRPr b="0" sz="20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00" marB="45700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0" lang="en-US" sz="2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7</a:t>
                      </a:r>
                      <a:endParaRPr b="0" sz="20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00" marB="45700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0" lang="en-US" sz="2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8</a:t>
                      </a:r>
                      <a:endParaRPr b="0" sz="20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00" marB="45700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0" lang="en-US" sz="2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9</a:t>
                      </a:r>
                      <a:endParaRPr b="0" sz="20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00" marB="45700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0" lang="en-US" sz="2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9</a:t>
                      </a:r>
                      <a:endParaRPr b="0" sz="20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00" marB="45700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72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0" lang="en-US" sz="2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7</a:t>
                      </a:r>
                      <a:endParaRPr b="0" sz="20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00" marB="45700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0" lang="en-US" sz="2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7</a:t>
                      </a:r>
                      <a:endParaRPr b="0" sz="20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00" marB="45700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0" lang="en-US" sz="2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8</a:t>
                      </a:r>
                      <a:endParaRPr b="0" sz="20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00" marB="45700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0" lang="en-US" sz="2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9</a:t>
                      </a:r>
                      <a:endParaRPr b="0" sz="20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00" marB="45700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0" lang="en-US" sz="2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9</a:t>
                      </a:r>
                      <a:endParaRPr b="0" sz="20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00" marB="45700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243" name="Google Shape;243;p9"/>
          <p:cNvSpPr txBox="1"/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imes New Roman"/>
              <a:buNone/>
            </a:pPr>
            <a:r>
              <a:rPr lang="en-US">
                <a:solidFill>
                  <a:schemeClr val="dk1"/>
                </a:solidFill>
              </a:rPr>
              <a:t>7.2 Noise Cleaning</a:t>
            </a:r>
            <a:endParaRPr/>
          </a:p>
        </p:txBody>
      </p:sp>
      <p:sp>
        <p:nvSpPr>
          <p:cNvPr id="244" name="Google Shape;244;p9"/>
          <p:cNvSpPr txBox="1"/>
          <p:nvPr>
            <p:ph idx="11" type="ftr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DC &amp; CV LAB. CSIE NTU</a:t>
            </a:r>
            <a:endParaRPr/>
          </a:p>
        </p:txBody>
      </p:sp>
      <p:sp>
        <p:nvSpPr>
          <p:cNvPr id="245" name="Google Shape;245;p9"/>
          <p:cNvSpPr txBox="1"/>
          <p:nvPr>
            <p:ph idx="12" type="sldNum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6" name="Google Shape;246;p9"/>
          <p:cNvSpPr txBox="1"/>
          <p:nvPr/>
        </p:nvSpPr>
        <p:spPr>
          <a:xfrm>
            <a:off x="1714375" y="4473477"/>
            <a:ext cx="82586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Image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47" name="Google Shape;247;p9"/>
          <p:cNvGraphicFramePr/>
          <p:nvPr/>
        </p:nvGraphicFramePr>
        <p:xfrm>
          <a:off x="3995936" y="198884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{984C4EA0-612D-4215-84E8-9CEC38CA3513}</a:tableStyleId>
              </a:tblPr>
              <a:tblGrid>
                <a:gridCol w="540000"/>
                <a:gridCol w="540000"/>
                <a:gridCol w="540000"/>
              </a:tblGrid>
              <a:tr h="540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0" lang="en-US" sz="2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b="0" sz="20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00" marB="45700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 b="0" sz="20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00" marB="45700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0" lang="en-US" sz="2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b="0" sz="20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00" marB="45700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5401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0" lang="en-US" sz="2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 b="0" sz="20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00" marB="45700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0" lang="en-US" sz="2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endParaRPr b="0" sz="20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00" marB="45700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0" lang="en-US" sz="2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 b="0" sz="20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00" marB="45700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540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0" lang="en-US" sz="2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b="0" sz="20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00" marB="45700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0" lang="en-US" sz="2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 b="0" sz="20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00" marB="45700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0" lang="en-US" sz="2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b="0" sz="20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00" marB="45700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248" name="Google Shape;248;p9"/>
          <p:cNvSpPr txBox="1"/>
          <p:nvPr/>
        </p:nvSpPr>
        <p:spPr>
          <a:xfrm>
            <a:off x="4393002" y="3814869"/>
            <a:ext cx="69762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Filter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9"/>
          <p:cNvSpPr txBox="1"/>
          <p:nvPr/>
        </p:nvSpPr>
        <p:spPr>
          <a:xfrm>
            <a:off x="3635896" y="2636912"/>
            <a:ext cx="30008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50" name="Google Shape;250;p9"/>
          <p:cNvGraphicFramePr/>
          <p:nvPr/>
        </p:nvGraphicFramePr>
        <p:xfrm>
          <a:off x="6264368" y="198884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{984C4EA0-612D-4215-84E8-9CEC38CA3513}</a:tableStyleId>
              </a:tblPr>
              <a:tblGrid>
                <a:gridCol w="684025"/>
                <a:gridCol w="684025"/>
                <a:gridCol w="684025"/>
              </a:tblGrid>
              <a:tr h="540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0" lang="en-US" sz="2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1x1</a:t>
                      </a:r>
                      <a:endParaRPr b="0" sz="20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00" marB="45700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1x0</a:t>
                      </a:r>
                      <a:endParaRPr b="0" sz="20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00" marB="45700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0" lang="en-US" sz="2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2x1</a:t>
                      </a:r>
                      <a:endParaRPr b="0" sz="20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00" marB="45700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5401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0" lang="en-US" sz="2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1x0</a:t>
                      </a:r>
                      <a:endParaRPr b="0" sz="20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00" marB="45700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0" lang="en-US" sz="2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1x2</a:t>
                      </a:r>
                      <a:endParaRPr b="0" sz="20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00" marB="45700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0" lang="en-US" sz="2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2x0</a:t>
                      </a:r>
                      <a:endParaRPr b="0" sz="20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00" marB="45700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540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0" lang="en-US" sz="2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4x1</a:t>
                      </a:r>
                      <a:endParaRPr b="0" sz="20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00" marB="45700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0" lang="en-US" sz="2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4x0</a:t>
                      </a:r>
                      <a:endParaRPr b="0" sz="20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00" marB="45700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0" lang="en-US" sz="2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5x1</a:t>
                      </a:r>
                      <a:endParaRPr b="0" sz="20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00" marB="45700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51" name="Google Shape;251;p9"/>
          <p:cNvGraphicFramePr/>
          <p:nvPr/>
        </p:nvGraphicFramePr>
        <p:xfrm>
          <a:off x="6372200" y="422108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{984C4EA0-612D-4215-84E8-9CEC38CA3513}</a:tableStyleId>
              </a:tblPr>
              <a:tblGrid>
                <a:gridCol w="600075"/>
                <a:gridCol w="600075"/>
                <a:gridCol w="600075"/>
              </a:tblGrid>
              <a:tr h="540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0" lang="en-US" sz="2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b="0" sz="20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00" marB="45700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 b="0" sz="20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00" marB="45700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0" lang="en-US" sz="2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endParaRPr b="0" sz="20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00" marB="45700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5401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0" lang="en-US" sz="2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 b="0" sz="20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00" marB="45700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0" lang="en-US" sz="2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endParaRPr b="0" sz="20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00" marB="45700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0" lang="en-US" sz="2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 b="0" sz="20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00" marB="45700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540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0" lang="en-US" sz="2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</a:t>
                      </a:r>
                      <a:endParaRPr b="0" sz="20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00" marB="45700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0" lang="en-US" sz="2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 b="0" sz="20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00" marB="45700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0" lang="en-US" sz="2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</a:t>
                      </a:r>
                      <a:endParaRPr b="0" sz="20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00" marB="45700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252" name="Google Shape;252;p9"/>
          <p:cNvSpPr/>
          <p:nvPr/>
        </p:nvSpPr>
        <p:spPr>
          <a:xfrm>
            <a:off x="5767475" y="2780928"/>
            <a:ext cx="316693" cy="288032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5875">
            <a:solidFill>
              <a:srgbClr val="147EA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9"/>
          <p:cNvSpPr/>
          <p:nvPr/>
        </p:nvSpPr>
        <p:spPr>
          <a:xfrm>
            <a:off x="7092280" y="3687538"/>
            <a:ext cx="333064" cy="369332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5875">
            <a:solidFill>
              <a:srgbClr val="147EA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p9"/>
          <p:cNvSpPr/>
          <p:nvPr/>
        </p:nvSpPr>
        <p:spPr>
          <a:xfrm>
            <a:off x="5615936" y="5085184"/>
            <a:ext cx="468232" cy="288032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5875">
            <a:solidFill>
              <a:srgbClr val="147EA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p9"/>
          <p:cNvSpPr txBox="1"/>
          <p:nvPr/>
        </p:nvSpPr>
        <p:spPr>
          <a:xfrm>
            <a:off x="5724128" y="4787860"/>
            <a:ext cx="41998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+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9"/>
          <p:cNvSpPr txBox="1"/>
          <p:nvPr/>
        </p:nvSpPr>
        <p:spPr>
          <a:xfrm>
            <a:off x="4738469" y="4983559"/>
            <a:ext cx="697627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14</a:t>
            </a:r>
            <a:endParaRPr b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1" name="Shape 1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2" name="Google Shape;1572;g31161a0983e_0_406"/>
          <p:cNvSpPr txBox="1"/>
          <p:nvPr>
            <p:ph idx="11" type="ftr"/>
          </p:nvPr>
        </p:nvSpPr>
        <p:spPr>
          <a:xfrm>
            <a:off x="2764639" y="6459786"/>
            <a:ext cx="3617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DC &amp; CV LAB. CSIE NTU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3" name="Google Shape;1573;g31161a0983e_0_406"/>
          <p:cNvSpPr txBox="1"/>
          <p:nvPr>
            <p:ph idx="12" type="sldNum"/>
          </p:nvPr>
        </p:nvSpPr>
        <p:spPr>
          <a:xfrm>
            <a:off x="7425344" y="6459786"/>
            <a:ext cx="984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574" name="Google Shape;1574;g31161a0983e_0_406"/>
          <p:cNvGraphicFramePr/>
          <p:nvPr/>
        </p:nvGraphicFramePr>
        <p:xfrm>
          <a:off x="115700" y="124561"/>
          <a:ext cx="3000000" cy="3000000"/>
        </p:xfrm>
        <a:graphic>
          <a:graphicData uri="http://schemas.openxmlformats.org/drawingml/2006/table">
            <a:tbl>
              <a:tblPr bandRow="1">
                <a:noFill/>
                <a:tableStyleId>{AF688F29-89AA-41CB-B740-2F4953D88366}</a:tableStyleId>
              </a:tblPr>
              <a:tblGrid>
                <a:gridCol w="432000"/>
                <a:gridCol w="432000"/>
                <a:gridCol w="432000"/>
                <a:gridCol w="432000"/>
                <a:gridCol w="432000"/>
                <a:gridCol w="432000"/>
                <a:gridCol w="432000"/>
                <a:gridCol w="432000"/>
              </a:tblGrid>
              <a:tr h="3600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169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146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153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145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137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151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112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98</a:t>
                      </a:r>
                      <a:endParaRPr sz="1200"/>
                    </a:p>
                  </a:txBody>
                  <a:tcPr marT="45725" marB="45725" marR="91450" marL="91450" anchor="ctr"/>
                </a:tc>
              </a:tr>
              <a:tr h="3600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104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104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97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100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115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40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42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63</a:t>
                      </a:r>
                      <a:endParaRPr sz="1200"/>
                    </a:p>
                  </a:txBody>
                  <a:tcPr marT="45725" marB="45725" marR="91450" marL="91450" anchor="ctr"/>
                </a:tc>
              </a:tr>
              <a:tr h="3600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130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120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95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120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130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212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115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128</a:t>
                      </a:r>
                      <a:endParaRPr sz="1200"/>
                    </a:p>
                  </a:txBody>
                  <a:tcPr marT="45725" marB="45725" marR="91450" marL="91450" anchor="ctr"/>
                </a:tc>
              </a:tr>
              <a:tr h="3600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124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157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162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45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87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77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75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101</a:t>
                      </a:r>
                      <a:endParaRPr sz="1200"/>
                    </a:p>
                  </a:txBody>
                  <a:tcPr marT="45725" marB="45725" marR="91450" marL="91450" anchor="ctr"/>
                </a:tc>
              </a:tr>
              <a:tr h="3600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124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201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177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176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136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113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150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137</a:t>
                      </a:r>
                      <a:endParaRPr sz="1200"/>
                    </a:p>
                  </a:txBody>
                  <a:tcPr marT="45725" marB="45725" marR="91450" marL="91450" anchor="ctr"/>
                </a:tc>
              </a:tr>
              <a:tr h="3600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162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155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193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46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52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87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126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203</a:t>
                      </a:r>
                      <a:endParaRPr sz="1200"/>
                    </a:p>
                  </a:txBody>
                  <a:tcPr marT="45725" marB="45725" marR="91450" marL="91450" anchor="ctr"/>
                </a:tc>
              </a:tr>
              <a:tr h="3600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141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149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38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54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155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145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132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57</a:t>
                      </a:r>
                      <a:endParaRPr sz="1200"/>
                    </a:p>
                  </a:txBody>
                  <a:tcPr marT="45725" marB="45725" marR="91450" marL="91450" anchor="ctr"/>
                </a:tc>
              </a:tr>
              <a:tr h="3600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87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64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156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161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180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210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99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79</a:t>
                      </a:r>
                      <a:endParaRPr sz="1200"/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graphicFrame>
        <p:nvGraphicFramePr>
          <p:cNvPr id="1575" name="Google Shape;1575;g31161a0983e_0_406"/>
          <p:cNvGraphicFramePr/>
          <p:nvPr/>
        </p:nvGraphicFramePr>
        <p:xfrm>
          <a:off x="110058" y="3626239"/>
          <a:ext cx="3000000" cy="3000000"/>
        </p:xfrm>
        <a:graphic>
          <a:graphicData uri="http://schemas.openxmlformats.org/drawingml/2006/table">
            <a:tbl>
              <a:tblPr bandRow="1">
                <a:noFill/>
                <a:tableStyleId>{AF688F29-89AA-41CB-B740-2F4953D88366}</a:tableStyleId>
              </a:tblPr>
              <a:tblGrid>
                <a:gridCol w="432000"/>
                <a:gridCol w="432000"/>
                <a:gridCol w="432000"/>
                <a:gridCol w="432000"/>
                <a:gridCol w="432000"/>
                <a:gridCol w="432000"/>
                <a:gridCol w="432000"/>
                <a:gridCol w="432000"/>
              </a:tblGrid>
              <a:tr h="3600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45725" marB="45725" marR="91450" marL="91450" anchor="ctr"/>
                </a:tc>
              </a:tr>
              <a:tr h="3600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255</a:t>
                      </a:r>
                      <a:endParaRPr sz="1200"/>
                    </a:p>
                  </a:txBody>
                  <a:tcPr marT="45725" marB="45725" marR="91450" marL="91450" anchor="ctr"/>
                </a:tc>
              </a:tr>
              <a:tr h="3600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255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255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255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255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255</a:t>
                      </a:r>
                      <a:endParaRPr sz="1200"/>
                    </a:p>
                  </a:txBody>
                  <a:tcPr marT="45725" marB="45725" marR="91450" marL="91450" anchor="ctr"/>
                </a:tc>
              </a:tr>
              <a:tr h="3600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255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255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45725" marB="45725" marR="91450" marL="91450" anchor="ctr"/>
                </a:tc>
              </a:tr>
              <a:tr h="3600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255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255</a:t>
                      </a:r>
                      <a:endParaRPr sz="1200"/>
                    </a:p>
                  </a:txBody>
                  <a:tcPr marT="45725" marB="45725" marR="91450" marL="91450" anchor="ctr"/>
                </a:tc>
              </a:tr>
              <a:tr h="3600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255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255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255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45725" marB="45725" marR="91450" marL="91450" anchor="ctr"/>
                </a:tc>
              </a:tr>
              <a:tr h="3600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255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255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255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45725" marB="45725" marR="91450" marL="91450" anchor="ctr"/>
                </a:tc>
              </a:tr>
              <a:tr h="3600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255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sp>
        <p:nvSpPr>
          <p:cNvPr id="1576" name="Google Shape;1576;g31161a0983e_0_406"/>
          <p:cNvSpPr txBox="1"/>
          <p:nvPr/>
        </p:nvSpPr>
        <p:spPr>
          <a:xfrm>
            <a:off x="3670001" y="4778857"/>
            <a:ext cx="51999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I(0, 0) =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rPr baseline="-25000" lang="en-US" sz="16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</a:t>
            </a:r>
            <a:r>
              <a:rPr lang="en-US" sz="16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= 49400, N</a:t>
            </a:r>
            <a:r>
              <a:rPr baseline="-25000" lang="en-US" sz="16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en-US" sz="16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= 45724, N</a:t>
            </a:r>
            <a:r>
              <a:rPr baseline="-25000" lang="en-US" sz="16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en-US" sz="16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= 29816,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rPr baseline="-25000" lang="en-US" sz="16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r>
              <a:rPr lang="en-US" sz="16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= -16900, N</a:t>
            </a:r>
            <a:r>
              <a:rPr baseline="-25000" lang="en-US" sz="16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</a:t>
            </a:r>
            <a:r>
              <a:rPr lang="en-US" sz="16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= 878, N</a:t>
            </a:r>
            <a:r>
              <a:rPr baseline="-25000" lang="en-US" sz="16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</a:t>
            </a:r>
            <a:r>
              <a:rPr lang="en-US" sz="16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= 34750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gradient magnitude: N</a:t>
            </a:r>
            <a:r>
              <a:rPr baseline="-25000" lang="en-US" sz="16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</a:t>
            </a:r>
            <a:r>
              <a:rPr lang="en-US" sz="16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=49400 &gt;= 12500 (</a:t>
            </a:r>
            <a:r>
              <a:rPr i="1" lang="en-US" sz="16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threshold</a:t>
            </a:r>
            <a:r>
              <a:rPr lang="en-US" sz="16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O(0, 0) = 0 (black)</a:t>
            </a:r>
            <a:endParaRPr/>
          </a:p>
        </p:txBody>
      </p:sp>
      <p:sp>
        <p:nvSpPr>
          <p:cNvPr id="1577" name="Google Shape;1577;g31161a0983e_0_406"/>
          <p:cNvSpPr/>
          <p:nvPr/>
        </p:nvSpPr>
        <p:spPr>
          <a:xfrm>
            <a:off x="3824374" y="3321922"/>
            <a:ext cx="2037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gradient magnitude:</a:t>
            </a:r>
            <a:endParaRPr sz="1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578" name="Google Shape;1578;g31161a0983e_0_406"/>
          <p:cNvCxnSpPr/>
          <p:nvPr/>
        </p:nvCxnSpPr>
        <p:spPr>
          <a:xfrm flipH="1">
            <a:off x="1838000" y="3004561"/>
            <a:ext cx="5700" cy="62160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579" name="Google Shape;1579;g31161a0983e_0_406"/>
          <p:cNvSpPr/>
          <p:nvPr/>
        </p:nvSpPr>
        <p:spPr>
          <a:xfrm>
            <a:off x="3779913" y="2"/>
            <a:ext cx="5364000" cy="9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Nevatia-Babu 5×5 operator (1/2)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Threshold=12500</a:t>
            </a:r>
            <a:endParaRPr/>
          </a:p>
        </p:txBody>
      </p:sp>
      <p:sp>
        <p:nvSpPr>
          <p:cNvPr id="1580" name="Google Shape;1580;g31161a0983e_0_406"/>
          <p:cNvSpPr/>
          <p:nvPr/>
        </p:nvSpPr>
        <p:spPr>
          <a:xfrm>
            <a:off x="110058" y="124212"/>
            <a:ext cx="432000" cy="3600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81" name="Google Shape;1581;g31161a0983e_0_406"/>
          <p:cNvSpPr/>
          <p:nvPr/>
        </p:nvSpPr>
        <p:spPr>
          <a:xfrm>
            <a:off x="110058" y="3626239"/>
            <a:ext cx="432000" cy="3600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1582" name="Google Shape;1582;g31161a0983e_0_406"/>
          <p:cNvGraphicFramePr/>
          <p:nvPr/>
        </p:nvGraphicFramePr>
        <p:xfrm>
          <a:off x="6972695" y="3403687"/>
          <a:ext cx="3000000" cy="3000000"/>
        </p:xfrm>
        <a:graphic>
          <a:graphicData uri="http://schemas.openxmlformats.org/drawingml/2006/table">
            <a:tbl>
              <a:tblPr bandRow="1">
                <a:noFill/>
                <a:tableStyleId>{AF688F29-89AA-41CB-B740-2F4953D88366}</a:tableStyleId>
              </a:tblPr>
              <a:tblGrid>
                <a:gridCol w="432000"/>
                <a:gridCol w="432000"/>
                <a:gridCol w="432000"/>
                <a:gridCol w="432000"/>
                <a:gridCol w="432000"/>
              </a:tblGrid>
              <a:tr h="3600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169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169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169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146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153</a:t>
                      </a:r>
                      <a:endParaRPr sz="1200"/>
                    </a:p>
                  </a:txBody>
                  <a:tcPr marT="45725" marB="45725" marR="91450" marL="91450" anchor="ctr"/>
                </a:tc>
              </a:tr>
              <a:tr h="3600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169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169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169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146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153</a:t>
                      </a:r>
                      <a:endParaRPr sz="1200"/>
                    </a:p>
                  </a:txBody>
                  <a:tcPr marT="45725" marB="45725" marR="91450" marL="91450" anchor="ctr"/>
                </a:tc>
              </a:tr>
              <a:tr h="3600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169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169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169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146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153</a:t>
                      </a:r>
                      <a:endParaRPr sz="1200"/>
                    </a:p>
                  </a:txBody>
                  <a:tcPr marT="45725" marB="45725" marR="91450" marL="91450" anchor="ctr"/>
                </a:tc>
              </a:tr>
              <a:tr h="3600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104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104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104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104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97</a:t>
                      </a:r>
                      <a:endParaRPr sz="1200"/>
                    </a:p>
                  </a:txBody>
                  <a:tcPr marT="45725" marB="45725" marR="91450" marL="91450" anchor="ctr"/>
                </a:tc>
              </a:tr>
              <a:tr h="3600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130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130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130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120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95</a:t>
                      </a:r>
                      <a:endParaRPr sz="1200"/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sp>
        <p:nvSpPr>
          <p:cNvPr id="1583" name="Google Shape;1583;g31161a0983e_0_406"/>
          <p:cNvSpPr/>
          <p:nvPr/>
        </p:nvSpPr>
        <p:spPr>
          <a:xfrm>
            <a:off x="7836695" y="4123687"/>
            <a:ext cx="432000" cy="3600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84" name="Google Shape;1584;g31161a0983e_0_406"/>
          <p:cNvSpPr/>
          <p:nvPr/>
        </p:nvSpPr>
        <p:spPr>
          <a:xfrm>
            <a:off x="7820233" y="4123687"/>
            <a:ext cx="1312500" cy="10800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585" name="Google Shape;1585;g31161a0983e_0_40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64101" y="3321723"/>
            <a:ext cx="923925" cy="43338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7" id="1586" name="Google Shape;1586;g31161a0983e_0_406"/>
          <p:cNvPicPr preferRelativeResize="0"/>
          <p:nvPr/>
        </p:nvPicPr>
        <p:blipFill rotWithShape="1">
          <a:blip r:embed="rId4">
            <a:alphaModFix/>
          </a:blip>
          <a:srcRect b="5464" l="0" r="0" t="0"/>
          <a:stretch/>
        </p:blipFill>
        <p:spPr>
          <a:xfrm>
            <a:off x="3670001" y="939071"/>
            <a:ext cx="4769973" cy="236741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87" name="Google Shape;1587;g31161a0983e_0_406"/>
          <p:cNvCxnSpPr/>
          <p:nvPr/>
        </p:nvCxnSpPr>
        <p:spPr>
          <a:xfrm rot="10800000">
            <a:off x="8069520" y="3681056"/>
            <a:ext cx="0" cy="5400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588" name="Google Shape;1588;g31161a0983e_0_406"/>
          <p:cNvCxnSpPr/>
          <p:nvPr/>
        </p:nvCxnSpPr>
        <p:spPr>
          <a:xfrm rot="10800000">
            <a:off x="8501568" y="3681056"/>
            <a:ext cx="0" cy="5400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589" name="Google Shape;1589;g31161a0983e_0_406"/>
          <p:cNvCxnSpPr/>
          <p:nvPr/>
        </p:nvCxnSpPr>
        <p:spPr>
          <a:xfrm rot="10800000">
            <a:off x="7308328" y="4311498"/>
            <a:ext cx="648000" cy="0"/>
          </a:xfrm>
          <a:prstGeom prst="straightConnector1">
            <a:avLst/>
          </a:prstGeom>
          <a:noFill/>
          <a:ln cap="flat" cmpd="sng" w="1270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590" name="Google Shape;1590;g31161a0983e_0_406"/>
          <p:cNvCxnSpPr/>
          <p:nvPr/>
        </p:nvCxnSpPr>
        <p:spPr>
          <a:xfrm rot="10800000">
            <a:off x="7308304" y="4671538"/>
            <a:ext cx="648000" cy="0"/>
          </a:xfrm>
          <a:prstGeom prst="straightConnector1">
            <a:avLst/>
          </a:prstGeom>
          <a:noFill/>
          <a:ln cap="flat" cmpd="sng" w="1270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591" name="Google Shape;1591;g31161a0983e_0_406"/>
          <p:cNvCxnSpPr/>
          <p:nvPr/>
        </p:nvCxnSpPr>
        <p:spPr>
          <a:xfrm rot="-8100000">
            <a:off x="7181944" y="3941066"/>
            <a:ext cx="863802" cy="0"/>
          </a:xfrm>
          <a:prstGeom prst="straightConnector1">
            <a:avLst/>
          </a:prstGeom>
          <a:noFill/>
          <a:ln cap="flat" cmpd="sng" w="1270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592" name="Google Shape;1592;g31161a0983e_0_406"/>
          <p:cNvCxnSpPr/>
          <p:nvPr/>
        </p:nvCxnSpPr>
        <p:spPr>
          <a:xfrm rot="10800000">
            <a:off x="8892480" y="3681056"/>
            <a:ext cx="0" cy="5400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593" name="Google Shape;1593;g31161a0983e_0_406"/>
          <p:cNvCxnSpPr/>
          <p:nvPr/>
        </p:nvCxnSpPr>
        <p:spPr>
          <a:xfrm rot="10800000">
            <a:off x="7331527" y="5013176"/>
            <a:ext cx="627600" cy="0"/>
          </a:xfrm>
          <a:prstGeom prst="straightConnector1">
            <a:avLst/>
          </a:prstGeom>
          <a:noFill/>
          <a:ln cap="flat" cmpd="sng" w="1270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8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g31161a0983e_0_432"/>
          <p:cNvSpPr txBox="1"/>
          <p:nvPr>
            <p:ph idx="11" type="ftr"/>
          </p:nvPr>
        </p:nvSpPr>
        <p:spPr>
          <a:xfrm>
            <a:off x="2764639" y="6459786"/>
            <a:ext cx="3617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DC &amp; CV LAB. CSIE NTU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0" name="Google Shape;1600;g31161a0983e_0_432"/>
          <p:cNvSpPr txBox="1"/>
          <p:nvPr>
            <p:ph idx="12" type="sldNum"/>
          </p:nvPr>
        </p:nvSpPr>
        <p:spPr>
          <a:xfrm>
            <a:off x="7425344" y="6459786"/>
            <a:ext cx="984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601" name="Google Shape;1601;g31161a0983e_0_432"/>
          <p:cNvGraphicFramePr/>
          <p:nvPr/>
        </p:nvGraphicFramePr>
        <p:xfrm>
          <a:off x="115700" y="124561"/>
          <a:ext cx="3000000" cy="3000000"/>
        </p:xfrm>
        <a:graphic>
          <a:graphicData uri="http://schemas.openxmlformats.org/drawingml/2006/table">
            <a:tbl>
              <a:tblPr bandRow="1">
                <a:noFill/>
                <a:tableStyleId>{AF688F29-89AA-41CB-B740-2F4953D88366}</a:tableStyleId>
              </a:tblPr>
              <a:tblGrid>
                <a:gridCol w="432000"/>
                <a:gridCol w="432000"/>
                <a:gridCol w="432000"/>
                <a:gridCol w="432000"/>
                <a:gridCol w="432000"/>
                <a:gridCol w="432000"/>
                <a:gridCol w="432000"/>
                <a:gridCol w="432000"/>
              </a:tblGrid>
              <a:tr h="3600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169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146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153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145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137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151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112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98</a:t>
                      </a:r>
                      <a:endParaRPr sz="1200"/>
                    </a:p>
                  </a:txBody>
                  <a:tcPr marT="45725" marB="45725" marR="91450" marL="91450" anchor="ctr"/>
                </a:tc>
              </a:tr>
              <a:tr h="3600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104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104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97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100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115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40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42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63</a:t>
                      </a:r>
                      <a:endParaRPr sz="1200"/>
                    </a:p>
                  </a:txBody>
                  <a:tcPr marT="45725" marB="45725" marR="91450" marL="91450" anchor="ctr"/>
                </a:tc>
              </a:tr>
              <a:tr h="3600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130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120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95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120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130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212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115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128</a:t>
                      </a:r>
                      <a:endParaRPr sz="1200"/>
                    </a:p>
                  </a:txBody>
                  <a:tcPr marT="45725" marB="45725" marR="91450" marL="91450" anchor="ctr"/>
                </a:tc>
              </a:tr>
              <a:tr h="3600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124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157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162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45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87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77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75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101</a:t>
                      </a:r>
                      <a:endParaRPr sz="1200"/>
                    </a:p>
                  </a:txBody>
                  <a:tcPr marT="45725" marB="45725" marR="91450" marL="91450" anchor="ctr"/>
                </a:tc>
              </a:tr>
              <a:tr h="3600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124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201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177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176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136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113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150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137</a:t>
                      </a:r>
                      <a:endParaRPr sz="1200"/>
                    </a:p>
                  </a:txBody>
                  <a:tcPr marT="45725" marB="45725" marR="91450" marL="91450" anchor="ctr"/>
                </a:tc>
              </a:tr>
              <a:tr h="3600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162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155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193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46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52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87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126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203</a:t>
                      </a:r>
                      <a:endParaRPr sz="1200"/>
                    </a:p>
                  </a:txBody>
                  <a:tcPr marT="45725" marB="45725" marR="91450" marL="91450" anchor="ctr"/>
                </a:tc>
              </a:tr>
              <a:tr h="3600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141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149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38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54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155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145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132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57</a:t>
                      </a:r>
                      <a:endParaRPr sz="1200"/>
                    </a:p>
                  </a:txBody>
                  <a:tcPr marT="45725" marB="45725" marR="91450" marL="91450" anchor="ctr"/>
                </a:tc>
              </a:tr>
              <a:tr h="3600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87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64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156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161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180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210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99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79</a:t>
                      </a:r>
                      <a:endParaRPr sz="1200"/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graphicFrame>
        <p:nvGraphicFramePr>
          <p:cNvPr id="1602" name="Google Shape;1602;g31161a0983e_0_432"/>
          <p:cNvGraphicFramePr/>
          <p:nvPr/>
        </p:nvGraphicFramePr>
        <p:xfrm>
          <a:off x="110058" y="3626239"/>
          <a:ext cx="3000000" cy="3000000"/>
        </p:xfrm>
        <a:graphic>
          <a:graphicData uri="http://schemas.openxmlformats.org/drawingml/2006/table">
            <a:tbl>
              <a:tblPr bandRow="1">
                <a:noFill/>
                <a:tableStyleId>{AF688F29-89AA-41CB-B740-2F4953D88366}</a:tableStyleId>
              </a:tblPr>
              <a:tblGrid>
                <a:gridCol w="432000"/>
                <a:gridCol w="432000"/>
                <a:gridCol w="432000"/>
                <a:gridCol w="432000"/>
                <a:gridCol w="432000"/>
                <a:gridCol w="432000"/>
                <a:gridCol w="432000"/>
                <a:gridCol w="432000"/>
              </a:tblGrid>
              <a:tr h="3600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45725" marB="45725" marR="91450" marL="91450" anchor="ctr"/>
                </a:tc>
              </a:tr>
              <a:tr h="3600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255</a:t>
                      </a:r>
                      <a:endParaRPr sz="1200"/>
                    </a:p>
                  </a:txBody>
                  <a:tcPr marT="45725" marB="45725" marR="91450" marL="91450" anchor="ctr"/>
                </a:tc>
              </a:tr>
              <a:tr h="3600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255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255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255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255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255</a:t>
                      </a:r>
                      <a:endParaRPr sz="1200"/>
                    </a:p>
                  </a:txBody>
                  <a:tcPr marT="45725" marB="45725" marR="91450" marL="91450" anchor="ctr"/>
                </a:tc>
              </a:tr>
              <a:tr h="3600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255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255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45725" marB="45725" marR="91450" marL="91450" anchor="ctr"/>
                </a:tc>
              </a:tr>
              <a:tr h="3600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255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255</a:t>
                      </a:r>
                      <a:endParaRPr sz="1200"/>
                    </a:p>
                  </a:txBody>
                  <a:tcPr marT="45725" marB="45725" marR="91450" marL="91450" anchor="ctr"/>
                </a:tc>
              </a:tr>
              <a:tr h="3600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255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255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255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45725" marB="45725" marR="91450" marL="91450" anchor="ctr"/>
                </a:tc>
              </a:tr>
              <a:tr h="3600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255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255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255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45725" marB="45725" marR="91450" marL="91450" anchor="ctr"/>
                </a:tc>
              </a:tr>
              <a:tr h="3600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255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sp>
        <p:nvSpPr>
          <p:cNvPr id="1603" name="Google Shape;1603;g31161a0983e_0_432"/>
          <p:cNvSpPr txBox="1"/>
          <p:nvPr/>
        </p:nvSpPr>
        <p:spPr>
          <a:xfrm>
            <a:off x="3626039" y="4778857"/>
            <a:ext cx="51999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7030A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I(2, 2) =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7030A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rPr baseline="-25000" lang="en-US" sz="1600">
                <a:solidFill>
                  <a:srgbClr val="7030A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</a:t>
            </a:r>
            <a:r>
              <a:rPr lang="en-US" sz="1600">
                <a:solidFill>
                  <a:srgbClr val="7030A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= -11900, N</a:t>
            </a:r>
            <a:r>
              <a:rPr baseline="-25000" lang="en-US" sz="1600">
                <a:solidFill>
                  <a:srgbClr val="7030A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en-US" sz="1600">
                <a:solidFill>
                  <a:srgbClr val="7030A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= -9458, N</a:t>
            </a:r>
            <a:r>
              <a:rPr baseline="-25000" lang="en-US" sz="1600">
                <a:solidFill>
                  <a:srgbClr val="7030A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en-US" sz="1600">
                <a:solidFill>
                  <a:srgbClr val="7030A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= 1774,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7030A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rPr baseline="-25000" lang="en-US" sz="1600">
                <a:solidFill>
                  <a:srgbClr val="7030A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r>
              <a:rPr lang="en-US" sz="1600">
                <a:solidFill>
                  <a:srgbClr val="7030A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= -18800, N</a:t>
            </a:r>
            <a:r>
              <a:rPr baseline="-25000" lang="en-US" sz="1600">
                <a:solidFill>
                  <a:srgbClr val="7030A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</a:t>
            </a:r>
            <a:r>
              <a:rPr lang="en-US" sz="1600">
                <a:solidFill>
                  <a:srgbClr val="7030A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= -29842, N</a:t>
            </a:r>
            <a:r>
              <a:rPr baseline="-25000" lang="en-US" sz="1600">
                <a:solidFill>
                  <a:srgbClr val="7030A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</a:t>
            </a:r>
            <a:r>
              <a:rPr lang="en-US" sz="1600">
                <a:solidFill>
                  <a:srgbClr val="7030A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= -15442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7030A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7030A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gradient magnitude: N</a:t>
            </a:r>
            <a:r>
              <a:rPr baseline="-25000" lang="en-US" sz="1600">
                <a:solidFill>
                  <a:srgbClr val="7030A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en-US" sz="1600">
                <a:solidFill>
                  <a:srgbClr val="7030A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=1774 &lt; 12500 (</a:t>
            </a:r>
            <a:r>
              <a:rPr i="1" lang="en-US" sz="1600">
                <a:solidFill>
                  <a:srgbClr val="7030A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threshold</a:t>
            </a:r>
            <a:r>
              <a:rPr lang="en-US" sz="1600">
                <a:solidFill>
                  <a:srgbClr val="7030A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7030A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O(2, 2) = 255 (white)</a:t>
            </a:r>
            <a:endParaRPr/>
          </a:p>
        </p:txBody>
      </p:sp>
      <p:sp>
        <p:nvSpPr>
          <p:cNvPr id="1604" name="Google Shape;1604;g31161a0983e_0_432"/>
          <p:cNvSpPr/>
          <p:nvPr/>
        </p:nvSpPr>
        <p:spPr>
          <a:xfrm>
            <a:off x="3778654" y="3352402"/>
            <a:ext cx="2037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gradient magnitude:</a:t>
            </a:r>
            <a:endParaRPr sz="1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605" name="Google Shape;1605;g31161a0983e_0_432"/>
          <p:cNvCxnSpPr/>
          <p:nvPr/>
        </p:nvCxnSpPr>
        <p:spPr>
          <a:xfrm flipH="1">
            <a:off x="1838000" y="3004561"/>
            <a:ext cx="5700" cy="62160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606" name="Google Shape;1606;g31161a0983e_0_432"/>
          <p:cNvSpPr/>
          <p:nvPr/>
        </p:nvSpPr>
        <p:spPr>
          <a:xfrm>
            <a:off x="3779913" y="2"/>
            <a:ext cx="5364000" cy="9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Nevatia-Babu 5×5 operator (2/2)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Threshold=12500</a:t>
            </a:r>
            <a:endParaRPr/>
          </a:p>
        </p:txBody>
      </p:sp>
      <p:sp>
        <p:nvSpPr>
          <p:cNvPr id="1607" name="Google Shape;1607;g31161a0983e_0_432"/>
          <p:cNvSpPr/>
          <p:nvPr/>
        </p:nvSpPr>
        <p:spPr>
          <a:xfrm>
            <a:off x="971600" y="836712"/>
            <a:ext cx="432000" cy="360000"/>
          </a:xfrm>
          <a:prstGeom prst="rect">
            <a:avLst/>
          </a:prstGeom>
          <a:noFill/>
          <a:ln cap="flat" cmpd="sng" w="38100">
            <a:solidFill>
              <a:srgbClr val="7030A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08" name="Google Shape;1608;g31161a0983e_0_432"/>
          <p:cNvSpPr/>
          <p:nvPr/>
        </p:nvSpPr>
        <p:spPr>
          <a:xfrm>
            <a:off x="971600" y="4359556"/>
            <a:ext cx="432000" cy="360000"/>
          </a:xfrm>
          <a:prstGeom prst="rect">
            <a:avLst/>
          </a:prstGeom>
          <a:noFill/>
          <a:ln cap="flat" cmpd="sng" w="38100">
            <a:solidFill>
              <a:srgbClr val="7030A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1609" name="Google Shape;1609;g31161a0983e_0_432"/>
          <p:cNvGraphicFramePr/>
          <p:nvPr/>
        </p:nvGraphicFramePr>
        <p:xfrm>
          <a:off x="6972695" y="3403687"/>
          <a:ext cx="3000000" cy="3000000"/>
        </p:xfrm>
        <a:graphic>
          <a:graphicData uri="http://schemas.openxmlformats.org/drawingml/2006/table">
            <a:tbl>
              <a:tblPr bandRow="1">
                <a:noFill/>
                <a:tableStyleId>{AF688F29-89AA-41CB-B740-2F4953D88366}</a:tableStyleId>
              </a:tblPr>
              <a:tblGrid>
                <a:gridCol w="432000"/>
                <a:gridCol w="432000"/>
                <a:gridCol w="432000"/>
                <a:gridCol w="432000"/>
                <a:gridCol w="432000"/>
              </a:tblGrid>
              <a:tr h="3600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169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146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153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145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137</a:t>
                      </a:r>
                      <a:endParaRPr sz="1200"/>
                    </a:p>
                  </a:txBody>
                  <a:tcPr marT="45725" marB="45725" marR="91450" marL="91450" anchor="ctr"/>
                </a:tc>
              </a:tr>
              <a:tr h="3600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104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104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97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100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115</a:t>
                      </a:r>
                      <a:endParaRPr sz="1200"/>
                    </a:p>
                  </a:txBody>
                  <a:tcPr marT="45725" marB="45725" marR="91450" marL="91450" anchor="ctr"/>
                </a:tc>
              </a:tr>
              <a:tr h="3600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130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120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95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120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130</a:t>
                      </a:r>
                      <a:endParaRPr sz="1200"/>
                    </a:p>
                  </a:txBody>
                  <a:tcPr marT="45725" marB="45725" marR="91450" marL="91450" anchor="ctr"/>
                </a:tc>
              </a:tr>
              <a:tr h="3600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124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157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162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45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87</a:t>
                      </a:r>
                      <a:endParaRPr sz="1200"/>
                    </a:p>
                  </a:txBody>
                  <a:tcPr marT="45725" marB="45725" marR="91450" marL="91450" anchor="ctr"/>
                </a:tc>
              </a:tr>
              <a:tr h="3600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124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201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177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176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136</a:t>
                      </a:r>
                      <a:endParaRPr sz="1200"/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sp>
        <p:nvSpPr>
          <p:cNvPr id="1610" name="Google Shape;1610;g31161a0983e_0_432"/>
          <p:cNvSpPr/>
          <p:nvPr/>
        </p:nvSpPr>
        <p:spPr>
          <a:xfrm>
            <a:off x="7836695" y="4123687"/>
            <a:ext cx="432000" cy="360000"/>
          </a:xfrm>
          <a:prstGeom prst="rect">
            <a:avLst/>
          </a:prstGeom>
          <a:noFill/>
          <a:ln cap="flat" cmpd="sng" w="28575">
            <a:solidFill>
              <a:srgbClr val="7030A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11" name="Google Shape;1611;g31161a0983e_0_432"/>
          <p:cNvSpPr/>
          <p:nvPr/>
        </p:nvSpPr>
        <p:spPr>
          <a:xfrm>
            <a:off x="6972695" y="3403687"/>
            <a:ext cx="2160000" cy="1800000"/>
          </a:xfrm>
          <a:prstGeom prst="rect">
            <a:avLst/>
          </a:prstGeom>
          <a:noFill/>
          <a:ln cap="flat" cmpd="sng" w="28575">
            <a:solidFill>
              <a:srgbClr val="7030A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612" name="Google Shape;1612;g31161a0983e_0_4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18381" y="3352203"/>
            <a:ext cx="923924" cy="43338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7" id="1613" name="Google Shape;1613;g31161a0983e_0_432"/>
          <p:cNvPicPr preferRelativeResize="0"/>
          <p:nvPr/>
        </p:nvPicPr>
        <p:blipFill rotWithShape="1">
          <a:blip r:embed="rId4">
            <a:alphaModFix/>
          </a:blip>
          <a:srcRect b="5464" l="0" r="0" t="0"/>
          <a:stretch/>
        </p:blipFill>
        <p:spPr>
          <a:xfrm>
            <a:off x="3670001" y="939071"/>
            <a:ext cx="4769973" cy="23674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7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" name="Google Shape;1618;g31161a0983e_0_451"/>
          <p:cNvSpPr txBox="1"/>
          <p:nvPr>
            <p:ph idx="1" type="body"/>
          </p:nvPr>
        </p:nvSpPr>
        <p:spPr>
          <a:xfrm>
            <a:off x="822959" y="1845734"/>
            <a:ext cx="7543800" cy="40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/>
          <a:p>
            <a:pPr indent="-177800" lvl="0" marL="9144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 "/>
            </a:pPr>
            <a:r>
              <a:rPr lang="en-US" sz="2800">
                <a:solidFill>
                  <a:schemeClr val="dk1"/>
                </a:solidFill>
              </a:rPr>
              <a:t>Roberts operator with </a:t>
            </a:r>
            <a:r>
              <a:rPr i="1" lang="en-US" sz="2800">
                <a:solidFill>
                  <a:schemeClr val="dk1"/>
                </a:solidFill>
              </a:rPr>
              <a:t>threshold =</a:t>
            </a:r>
            <a:r>
              <a:rPr lang="en-US" sz="2800">
                <a:solidFill>
                  <a:schemeClr val="dk1"/>
                </a:solidFill>
              </a:rPr>
              <a:t> </a:t>
            </a:r>
            <a:r>
              <a:rPr i="1" lang="en-US" sz="2800">
                <a:solidFill>
                  <a:schemeClr val="dk1"/>
                </a:solidFill>
              </a:rPr>
              <a:t>12</a:t>
            </a:r>
            <a:endParaRPr/>
          </a:p>
        </p:txBody>
      </p:sp>
      <p:sp>
        <p:nvSpPr>
          <p:cNvPr id="1619" name="Google Shape;1619;g31161a0983e_0_451"/>
          <p:cNvSpPr txBox="1"/>
          <p:nvPr>
            <p:ph idx="11" type="ftr"/>
          </p:nvPr>
        </p:nvSpPr>
        <p:spPr>
          <a:xfrm>
            <a:off x="2764639" y="6459786"/>
            <a:ext cx="3617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Arial"/>
                <a:ea typeface="Arial"/>
                <a:cs typeface="Arial"/>
                <a:sym typeface="Arial"/>
              </a:rPr>
              <a:t>DC &amp; CV LAB. CSIE NTU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620" name="Google Shape;1620;g31161a0983e_0_451"/>
          <p:cNvSpPr txBox="1"/>
          <p:nvPr>
            <p:ph idx="12" type="sldNum"/>
          </p:nvPr>
        </p:nvSpPr>
        <p:spPr>
          <a:xfrm>
            <a:off x="7425344" y="6459786"/>
            <a:ext cx="984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lena" id="1621" name="Google Shape;1621;g31161a0983e_0_4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538415"/>
            <a:ext cx="4319588" cy="43195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2" name="Google Shape;1622;g31161a0983e_0_4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24000" y="2538415"/>
            <a:ext cx="4320000" cy="43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23" name="Google Shape;1623;g31161a0983e_0_451"/>
          <p:cNvSpPr txBox="1"/>
          <p:nvPr/>
        </p:nvSpPr>
        <p:spPr>
          <a:xfrm>
            <a:off x="242047" y="178231"/>
            <a:ext cx="1385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HW9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7" name="Shape 1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" name="Google Shape;1628;g31161a0983e_0_461"/>
          <p:cNvSpPr txBox="1"/>
          <p:nvPr>
            <p:ph idx="1" type="body"/>
          </p:nvPr>
        </p:nvSpPr>
        <p:spPr>
          <a:xfrm>
            <a:off x="822959" y="1845734"/>
            <a:ext cx="7543800" cy="40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/>
          <a:p>
            <a:pPr indent="-177800" lvl="0" marL="9144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 "/>
            </a:pPr>
            <a:r>
              <a:rPr lang="en-US" sz="2800">
                <a:solidFill>
                  <a:schemeClr val="dk1"/>
                </a:solidFill>
              </a:rPr>
              <a:t>Roberts operator with </a:t>
            </a:r>
            <a:r>
              <a:rPr i="1" lang="en-US" sz="2800">
                <a:solidFill>
                  <a:schemeClr val="dk1"/>
                </a:solidFill>
              </a:rPr>
              <a:t>threshold =</a:t>
            </a:r>
            <a:r>
              <a:rPr lang="en-US" sz="2800">
                <a:solidFill>
                  <a:schemeClr val="dk1"/>
                </a:solidFill>
              </a:rPr>
              <a:t> </a:t>
            </a:r>
            <a:r>
              <a:rPr i="1" lang="en-US" sz="2800">
                <a:solidFill>
                  <a:schemeClr val="dk1"/>
                </a:solidFill>
              </a:rPr>
              <a:t>30</a:t>
            </a:r>
            <a:endParaRPr/>
          </a:p>
        </p:txBody>
      </p:sp>
      <p:sp>
        <p:nvSpPr>
          <p:cNvPr id="1629" name="Google Shape;1629;g31161a0983e_0_461"/>
          <p:cNvSpPr txBox="1"/>
          <p:nvPr>
            <p:ph idx="11" type="ftr"/>
          </p:nvPr>
        </p:nvSpPr>
        <p:spPr>
          <a:xfrm>
            <a:off x="2764639" y="6459786"/>
            <a:ext cx="3617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Arial"/>
                <a:ea typeface="Arial"/>
                <a:cs typeface="Arial"/>
                <a:sym typeface="Arial"/>
              </a:rPr>
              <a:t>DC &amp; CV LAB. CSIE NTU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630" name="Google Shape;1630;g31161a0983e_0_461"/>
          <p:cNvSpPr txBox="1"/>
          <p:nvPr>
            <p:ph idx="12" type="sldNum"/>
          </p:nvPr>
        </p:nvSpPr>
        <p:spPr>
          <a:xfrm>
            <a:off x="7425344" y="6459786"/>
            <a:ext cx="984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lena" id="1631" name="Google Shape;1631;g31161a0983e_0_4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538415"/>
            <a:ext cx="4319588" cy="43195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2" name="Google Shape;1632;g31161a0983e_0_46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24000" y="2538415"/>
            <a:ext cx="4320000" cy="43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33" name="Google Shape;1633;g31161a0983e_0_461"/>
          <p:cNvSpPr txBox="1"/>
          <p:nvPr/>
        </p:nvSpPr>
        <p:spPr>
          <a:xfrm>
            <a:off x="242047" y="178231"/>
            <a:ext cx="1385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HW9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7" name="Shape 1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" name="Google Shape;1638;g31161a0983e_0_471"/>
          <p:cNvSpPr txBox="1"/>
          <p:nvPr>
            <p:ph idx="1" type="body"/>
          </p:nvPr>
        </p:nvSpPr>
        <p:spPr>
          <a:xfrm>
            <a:off x="822959" y="1845734"/>
            <a:ext cx="7543800" cy="40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/>
          <a:p>
            <a:pPr indent="-177800" lvl="0" marL="9144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 "/>
            </a:pPr>
            <a:r>
              <a:rPr lang="en-US" sz="2800">
                <a:solidFill>
                  <a:schemeClr val="dk1"/>
                </a:solidFill>
              </a:rPr>
              <a:t>Prewitt edge detector with </a:t>
            </a:r>
            <a:r>
              <a:rPr i="1" lang="en-US" sz="2800">
                <a:solidFill>
                  <a:schemeClr val="dk1"/>
                </a:solidFill>
              </a:rPr>
              <a:t>threshold = 24</a:t>
            </a:r>
            <a:endParaRPr sz="2800">
              <a:solidFill>
                <a:schemeClr val="dk1"/>
              </a:solidFill>
            </a:endParaRPr>
          </a:p>
        </p:txBody>
      </p:sp>
      <p:sp>
        <p:nvSpPr>
          <p:cNvPr id="1639" name="Google Shape;1639;g31161a0983e_0_471"/>
          <p:cNvSpPr txBox="1"/>
          <p:nvPr>
            <p:ph idx="11" type="ftr"/>
          </p:nvPr>
        </p:nvSpPr>
        <p:spPr>
          <a:xfrm>
            <a:off x="2764639" y="6459786"/>
            <a:ext cx="3617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Arial"/>
                <a:ea typeface="Arial"/>
                <a:cs typeface="Arial"/>
                <a:sym typeface="Arial"/>
              </a:rPr>
              <a:t>DC &amp; CV LAB. CSIE NTU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640" name="Google Shape;1640;g31161a0983e_0_471"/>
          <p:cNvSpPr txBox="1"/>
          <p:nvPr>
            <p:ph idx="12" type="sldNum"/>
          </p:nvPr>
        </p:nvSpPr>
        <p:spPr>
          <a:xfrm>
            <a:off x="7425344" y="6459786"/>
            <a:ext cx="984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lena" id="1641" name="Google Shape;1641;g31161a0983e_0_4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538415"/>
            <a:ext cx="4319588" cy="43195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2" name="Google Shape;1642;g31161a0983e_0_47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24000" y="2538000"/>
            <a:ext cx="4320000" cy="43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43" name="Google Shape;1643;g31161a0983e_0_471"/>
          <p:cNvSpPr txBox="1"/>
          <p:nvPr/>
        </p:nvSpPr>
        <p:spPr>
          <a:xfrm>
            <a:off x="242047" y="178231"/>
            <a:ext cx="1385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HW9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7" name="Shape 1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" name="Google Shape;1648;g31161a0983e_0_481"/>
          <p:cNvSpPr txBox="1"/>
          <p:nvPr>
            <p:ph idx="1" type="body"/>
          </p:nvPr>
        </p:nvSpPr>
        <p:spPr>
          <a:xfrm>
            <a:off x="822959" y="1845734"/>
            <a:ext cx="7543800" cy="40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/>
          <a:p>
            <a:pPr indent="-177800" lvl="0" marL="9144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 "/>
            </a:pPr>
            <a:r>
              <a:rPr lang="en-US" sz="2800">
                <a:solidFill>
                  <a:schemeClr val="dk1"/>
                </a:solidFill>
              </a:rPr>
              <a:t>Sobel edge detector with </a:t>
            </a:r>
            <a:r>
              <a:rPr i="1" lang="en-US" sz="2800">
                <a:solidFill>
                  <a:schemeClr val="dk1"/>
                </a:solidFill>
              </a:rPr>
              <a:t>threshold =</a:t>
            </a:r>
            <a:r>
              <a:rPr lang="en-US" sz="2800">
                <a:solidFill>
                  <a:schemeClr val="dk1"/>
                </a:solidFill>
              </a:rPr>
              <a:t> </a:t>
            </a:r>
            <a:r>
              <a:rPr i="1" lang="en-US" sz="2800">
                <a:solidFill>
                  <a:schemeClr val="dk1"/>
                </a:solidFill>
              </a:rPr>
              <a:t>38</a:t>
            </a:r>
            <a:endParaRPr/>
          </a:p>
        </p:txBody>
      </p:sp>
      <p:sp>
        <p:nvSpPr>
          <p:cNvPr id="1649" name="Google Shape;1649;g31161a0983e_0_481"/>
          <p:cNvSpPr txBox="1"/>
          <p:nvPr>
            <p:ph idx="11" type="ftr"/>
          </p:nvPr>
        </p:nvSpPr>
        <p:spPr>
          <a:xfrm>
            <a:off x="2764639" y="6459786"/>
            <a:ext cx="3617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Arial"/>
                <a:ea typeface="Arial"/>
                <a:cs typeface="Arial"/>
                <a:sym typeface="Arial"/>
              </a:rPr>
              <a:t>DC &amp; CV LAB. CSIE NTU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650" name="Google Shape;1650;g31161a0983e_0_481"/>
          <p:cNvSpPr txBox="1"/>
          <p:nvPr>
            <p:ph idx="12" type="sldNum"/>
          </p:nvPr>
        </p:nvSpPr>
        <p:spPr>
          <a:xfrm>
            <a:off x="7425344" y="6459786"/>
            <a:ext cx="984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lena" id="1651" name="Google Shape;1651;g31161a0983e_0_4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538415"/>
            <a:ext cx="4319588" cy="43195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2" name="Google Shape;1652;g31161a0983e_0_48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24000" y="2536132"/>
            <a:ext cx="4320000" cy="43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53" name="Google Shape;1653;g31161a0983e_0_481"/>
          <p:cNvSpPr txBox="1"/>
          <p:nvPr/>
        </p:nvSpPr>
        <p:spPr>
          <a:xfrm>
            <a:off x="242047" y="178231"/>
            <a:ext cx="1385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HW9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7" name="Shape 1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" name="Google Shape;1658;g31161a0983e_0_491"/>
          <p:cNvSpPr txBox="1"/>
          <p:nvPr>
            <p:ph idx="1" type="body"/>
          </p:nvPr>
        </p:nvSpPr>
        <p:spPr>
          <a:xfrm>
            <a:off x="730404" y="1845734"/>
            <a:ext cx="7683300" cy="40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/>
          <a:p>
            <a:pPr indent="-177800" lvl="0" marL="9144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 "/>
            </a:pPr>
            <a:r>
              <a:rPr lang="en-US" sz="2800">
                <a:solidFill>
                  <a:schemeClr val="dk1"/>
                </a:solidFill>
              </a:rPr>
              <a:t>Frei and Chen gradient operator  with </a:t>
            </a:r>
            <a:r>
              <a:rPr i="1" lang="en-US" sz="2800">
                <a:solidFill>
                  <a:schemeClr val="dk1"/>
                </a:solidFill>
              </a:rPr>
              <a:t>threshold =</a:t>
            </a:r>
            <a:r>
              <a:rPr lang="en-US" sz="2800">
                <a:solidFill>
                  <a:schemeClr val="dk1"/>
                </a:solidFill>
              </a:rPr>
              <a:t> </a:t>
            </a:r>
            <a:r>
              <a:rPr i="1" lang="en-US" sz="2800">
                <a:solidFill>
                  <a:schemeClr val="dk1"/>
                </a:solidFill>
              </a:rPr>
              <a:t>30</a:t>
            </a:r>
            <a:endParaRPr/>
          </a:p>
        </p:txBody>
      </p:sp>
      <p:sp>
        <p:nvSpPr>
          <p:cNvPr id="1659" name="Google Shape;1659;g31161a0983e_0_491"/>
          <p:cNvSpPr txBox="1"/>
          <p:nvPr>
            <p:ph idx="11" type="ftr"/>
          </p:nvPr>
        </p:nvSpPr>
        <p:spPr>
          <a:xfrm>
            <a:off x="2764639" y="6459786"/>
            <a:ext cx="3617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Arial"/>
                <a:ea typeface="Arial"/>
                <a:cs typeface="Arial"/>
                <a:sym typeface="Arial"/>
              </a:rPr>
              <a:t>DC &amp; CV LAB. CSIE NTU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660" name="Google Shape;1660;g31161a0983e_0_491"/>
          <p:cNvSpPr txBox="1"/>
          <p:nvPr>
            <p:ph idx="12" type="sldNum"/>
          </p:nvPr>
        </p:nvSpPr>
        <p:spPr>
          <a:xfrm>
            <a:off x="7425344" y="6459786"/>
            <a:ext cx="984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lena" id="1661" name="Google Shape;1661;g31161a0983e_0_4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538415"/>
            <a:ext cx="4319588" cy="43195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2" name="Google Shape;1662;g31161a0983e_0_49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24000" y="2538000"/>
            <a:ext cx="4320000" cy="43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3" name="Google Shape;1663;g31161a0983e_0_491"/>
          <p:cNvSpPr txBox="1"/>
          <p:nvPr/>
        </p:nvSpPr>
        <p:spPr>
          <a:xfrm>
            <a:off x="242047" y="178231"/>
            <a:ext cx="1385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HW9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7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8" name="Google Shape;1668;g31161a0983e_0_501"/>
          <p:cNvSpPr txBox="1"/>
          <p:nvPr>
            <p:ph idx="1" type="body"/>
          </p:nvPr>
        </p:nvSpPr>
        <p:spPr>
          <a:xfrm>
            <a:off x="822959" y="1845734"/>
            <a:ext cx="7543800" cy="40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/>
          <a:p>
            <a:pPr indent="-177800" lvl="0" marL="9144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 "/>
            </a:pPr>
            <a:r>
              <a:rPr lang="en-US" sz="2800">
                <a:solidFill>
                  <a:schemeClr val="dk1"/>
                </a:solidFill>
              </a:rPr>
              <a:t>Kirsch compass operator with </a:t>
            </a:r>
            <a:r>
              <a:rPr i="1" lang="en-US" sz="2800">
                <a:solidFill>
                  <a:schemeClr val="dk1"/>
                </a:solidFill>
              </a:rPr>
              <a:t>threshold = 135</a:t>
            </a:r>
            <a:r>
              <a:rPr lang="en-US" sz="2800">
                <a:solidFill>
                  <a:schemeClr val="dk1"/>
                </a:solidFill>
              </a:rPr>
              <a:t> </a:t>
            </a:r>
            <a:endParaRPr/>
          </a:p>
        </p:txBody>
      </p:sp>
      <p:sp>
        <p:nvSpPr>
          <p:cNvPr id="1669" name="Google Shape;1669;g31161a0983e_0_501"/>
          <p:cNvSpPr txBox="1"/>
          <p:nvPr>
            <p:ph idx="11" type="ftr"/>
          </p:nvPr>
        </p:nvSpPr>
        <p:spPr>
          <a:xfrm>
            <a:off x="2764639" y="6459786"/>
            <a:ext cx="3617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Arial"/>
                <a:ea typeface="Arial"/>
                <a:cs typeface="Arial"/>
                <a:sym typeface="Arial"/>
              </a:rPr>
              <a:t>DC &amp; CV LAB. CSIE NTU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670" name="Google Shape;1670;g31161a0983e_0_501"/>
          <p:cNvSpPr txBox="1"/>
          <p:nvPr>
            <p:ph idx="12" type="sldNum"/>
          </p:nvPr>
        </p:nvSpPr>
        <p:spPr>
          <a:xfrm>
            <a:off x="7425344" y="6459786"/>
            <a:ext cx="984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lena" id="1671" name="Google Shape;1671;g31161a0983e_0_50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538415"/>
            <a:ext cx="4319588" cy="43195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2" name="Google Shape;1672;g31161a0983e_0_50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24000" y="2538000"/>
            <a:ext cx="4320000" cy="43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73" name="Google Shape;1673;g31161a0983e_0_501"/>
          <p:cNvSpPr txBox="1"/>
          <p:nvPr/>
        </p:nvSpPr>
        <p:spPr>
          <a:xfrm>
            <a:off x="242047" y="178231"/>
            <a:ext cx="1385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HW9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g31161a0983e_0_511"/>
          <p:cNvSpPr txBox="1"/>
          <p:nvPr>
            <p:ph idx="1" type="body"/>
          </p:nvPr>
        </p:nvSpPr>
        <p:spPr>
          <a:xfrm>
            <a:off x="822959" y="1845734"/>
            <a:ext cx="7543800" cy="40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/>
          <a:p>
            <a:pPr indent="-177800" lvl="0" marL="9144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 "/>
            </a:pPr>
            <a:r>
              <a:rPr lang="en-US" sz="2800">
                <a:solidFill>
                  <a:schemeClr val="dk1"/>
                </a:solidFill>
              </a:rPr>
              <a:t>Robinson compass operator with </a:t>
            </a:r>
            <a:r>
              <a:rPr i="1" lang="en-US" sz="2800">
                <a:solidFill>
                  <a:schemeClr val="dk1"/>
                </a:solidFill>
              </a:rPr>
              <a:t>threshold =</a:t>
            </a:r>
            <a:r>
              <a:rPr lang="en-US" sz="2800">
                <a:solidFill>
                  <a:schemeClr val="dk1"/>
                </a:solidFill>
              </a:rPr>
              <a:t> </a:t>
            </a:r>
            <a:r>
              <a:rPr i="1" lang="en-US" sz="2800">
                <a:solidFill>
                  <a:schemeClr val="dk1"/>
                </a:solidFill>
              </a:rPr>
              <a:t>43</a:t>
            </a:r>
            <a:endParaRPr/>
          </a:p>
        </p:txBody>
      </p:sp>
      <p:sp>
        <p:nvSpPr>
          <p:cNvPr id="1679" name="Google Shape;1679;g31161a0983e_0_511"/>
          <p:cNvSpPr txBox="1"/>
          <p:nvPr>
            <p:ph idx="11" type="ftr"/>
          </p:nvPr>
        </p:nvSpPr>
        <p:spPr>
          <a:xfrm>
            <a:off x="2764639" y="6459786"/>
            <a:ext cx="3617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Arial"/>
                <a:ea typeface="Arial"/>
                <a:cs typeface="Arial"/>
                <a:sym typeface="Arial"/>
              </a:rPr>
              <a:t>DC &amp; CV LAB. CSIE NTU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680" name="Google Shape;1680;g31161a0983e_0_511"/>
          <p:cNvSpPr txBox="1"/>
          <p:nvPr>
            <p:ph idx="12" type="sldNum"/>
          </p:nvPr>
        </p:nvSpPr>
        <p:spPr>
          <a:xfrm>
            <a:off x="7425344" y="6459786"/>
            <a:ext cx="984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lena" id="1681" name="Google Shape;1681;g31161a0983e_0_5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538415"/>
            <a:ext cx="4319588" cy="43195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2" name="Google Shape;1682;g31161a0983e_0_5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24000" y="2538415"/>
            <a:ext cx="4320000" cy="43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83" name="Google Shape;1683;g31161a0983e_0_511"/>
          <p:cNvSpPr txBox="1"/>
          <p:nvPr/>
        </p:nvSpPr>
        <p:spPr>
          <a:xfrm>
            <a:off x="242047" y="178231"/>
            <a:ext cx="1385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HW9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8" name="Shape 1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" name="Google Shape;1689;g31161a0983e_0_521"/>
          <p:cNvSpPr txBox="1"/>
          <p:nvPr>
            <p:ph idx="1" type="body"/>
          </p:nvPr>
        </p:nvSpPr>
        <p:spPr>
          <a:xfrm>
            <a:off x="822959" y="1845734"/>
            <a:ext cx="7543800" cy="40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/>
          <a:p>
            <a:pPr indent="-177800" lvl="0" marL="9144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 "/>
            </a:pPr>
            <a:r>
              <a:rPr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Nevatia-Babu 5×5 operator </a:t>
            </a:r>
            <a:r>
              <a:rPr i="1"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threshold =</a:t>
            </a:r>
            <a:r>
              <a:rPr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i="1"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12500</a:t>
            </a:r>
            <a:endParaRPr/>
          </a:p>
        </p:txBody>
      </p:sp>
      <p:sp>
        <p:nvSpPr>
          <p:cNvPr id="1690" name="Google Shape;1690;g31161a0983e_0_521"/>
          <p:cNvSpPr txBox="1"/>
          <p:nvPr>
            <p:ph idx="11" type="ftr"/>
          </p:nvPr>
        </p:nvSpPr>
        <p:spPr>
          <a:xfrm>
            <a:off x="2764639" y="6459786"/>
            <a:ext cx="3617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Times New Roman"/>
                <a:ea typeface="Times New Roman"/>
                <a:cs typeface="Times New Roman"/>
                <a:sym typeface="Times New Roman"/>
              </a:rPr>
              <a:t>DC &amp; CV LAB. CSIE NTU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91" name="Google Shape;1691;g31161a0983e_0_521"/>
          <p:cNvSpPr txBox="1"/>
          <p:nvPr>
            <p:ph idx="12" type="sldNum"/>
          </p:nvPr>
        </p:nvSpPr>
        <p:spPr>
          <a:xfrm>
            <a:off x="7425344" y="6459786"/>
            <a:ext cx="984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lena" id="1692" name="Google Shape;1692;g31161a0983e_0_5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538415"/>
            <a:ext cx="4319588" cy="4319587"/>
          </a:xfrm>
          <a:prstGeom prst="rect">
            <a:avLst/>
          </a:prstGeom>
          <a:noFill/>
          <a:ln>
            <a:noFill/>
          </a:ln>
        </p:spPr>
      </p:pic>
      <p:sp>
        <p:nvSpPr>
          <p:cNvPr id="1693" name="Google Shape;1693;g31161a0983e_0_521"/>
          <p:cNvSpPr txBox="1"/>
          <p:nvPr/>
        </p:nvSpPr>
        <p:spPr>
          <a:xfrm>
            <a:off x="242047" y="178231"/>
            <a:ext cx="1385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HW9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694" name="Google Shape;1694;g31161a0983e_0_5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24000" y="2538415"/>
            <a:ext cx="4320000" cy="432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2" name="Google Shape;262;p10"/>
          <p:cNvGraphicFramePr/>
          <p:nvPr/>
        </p:nvGraphicFramePr>
        <p:xfrm>
          <a:off x="683568" y="198884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{984C4EA0-612D-4215-84E8-9CEC38CA3513}</a:tableStyleId>
              </a:tblPr>
              <a:tblGrid>
                <a:gridCol w="550000"/>
                <a:gridCol w="618750"/>
                <a:gridCol w="550000"/>
                <a:gridCol w="657525"/>
                <a:gridCol w="511225"/>
              </a:tblGrid>
              <a:tr h="4976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2000"/>
                        <a:buFont typeface="Times New Roman"/>
                        <a:buNone/>
                      </a:pPr>
                      <a:r>
                        <a:rPr b="0" lang="en-US" sz="2000">
                          <a:solidFill>
                            <a:srgbClr val="FF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b="0" sz="2000">
                        <a:solidFill>
                          <a:srgbClr val="FF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00" marB="45700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000">
                          <a:solidFill>
                            <a:srgbClr val="FF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b="0" sz="2000">
                        <a:solidFill>
                          <a:srgbClr val="FF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00" marB="45700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2000"/>
                        <a:buFont typeface="Times New Roman"/>
                        <a:buNone/>
                      </a:pPr>
                      <a:r>
                        <a:rPr b="0" lang="en-US" sz="2000">
                          <a:solidFill>
                            <a:srgbClr val="FF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endParaRPr b="0" sz="2000">
                        <a:solidFill>
                          <a:srgbClr val="FF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00" marB="45700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0" lang="en-US" sz="2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</a:t>
                      </a:r>
                      <a:endParaRPr b="0" sz="20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00" marB="45700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0" lang="en-US" sz="2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</a:t>
                      </a:r>
                      <a:endParaRPr b="0" sz="20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00" marB="45700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604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2000"/>
                        <a:buFont typeface="Times New Roman"/>
                        <a:buNone/>
                      </a:pPr>
                      <a:r>
                        <a:rPr b="0" lang="en-US" sz="2000">
                          <a:solidFill>
                            <a:srgbClr val="FF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b="0" sz="2000">
                        <a:solidFill>
                          <a:srgbClr val="FF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00" marB="45700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2000"/>
                        <a:buFont typeface="Times New Roman"/>
                        <a:buNone/>
                      </a:pPr>
                      <a:r>
                        <a:rPr b="0" lang="en-US" sz="2000">
                          <a:solidFill>
                            <a:srgbClr val="FF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b="0" sz="2000">
                        <a:solidFill>
                          <a:srgbClr val="FF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00" marB="45700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2000"/>
                        <a:buFont typeface="Times New Roman"/>
                        <a:buNone/>
                      </a:pPr>
                      <a:r>
                        <a:rPr b="0" lang="en-US" sz="2000">
                          <a:solidFill>
                            <a:srgbClr val="FF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endParaRPr b="0" sz="2000">
                        <a:solidFill>
                          <a:srgbClr val="FF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00" marB="45700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0" lang="en-US" sz="2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</a:t>
                      </a:r>
                      <a:endParaRPr b="0" sz="20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00" marB="45700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0" lang="en-US" sz="2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</a:t>
                      </a:r>
                      <a:endParaRPr b="0" sz="20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00" marB="45700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72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2000"/>
                        <a:buFont typeface="Times New Roman"/>
                        <a:buNone/>
                      </a:pPr>
                      <a:r>
                        <a:rPr b="0" lang="en-US" sz="2000">
                          <a:solidFill>
                            <a:srgbClr val="FF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</a:t>
                      </a:r>
                      <a:endParaRPr b="0" sz="2000">
                        <a:solidFill>
                          <a:srgbClr val="FF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00" marB="45700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2000"/>
                        <a:buFont typeface="Times New Roman"/>
                        <a:buNone/>
                      </a:pPr>
                      <a:r>
                        <a:rPr b="0" lang="en-US" sz="2000">
                          <a:solidFill>
                            <a:srgbClr val="FF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</a:t>
                      </a:r>
                      <a:endParaRPr b="0" sz="2000">
                        <a:solidFill>
                          <a:srgbClr val="FF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00" marB="45700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2000"/>
                        <a:buFont typeface="Times New Roman"/>
                        <a:buNone/>
                      </a:pPr>
                      <a:r>
                        <a:rPr b="0" lang="en-US" sz="2000">
                          <a:solidFill>
                            <a:srgbClr val="FF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</a:t>
                      </a:r>
                      <a:endParaRPr b="0" sz="2000">
                        <a:solidFill>
                          <a:srgbClr val="FF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00" marB="45700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0" lang="en-US" sz="2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6</a:t>
                      </a:r>
                      <a:endParaRPr b="0" sz="20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00" marB="45700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0" lang="en-US" sz="2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6</a:t>
                      </a:r>
                      <a:endParaRPr b="0" sz="20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00" marB="45700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72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0" lang="en-US" sz="2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7</a:t>
                      </a:r>
                      <a:endParaRPr b="0" sz="20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00" marB="45700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0" lang="en-US" sz="2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7</a:t>
                      </a:r>
                      <a:endParaRPr b="0" sz="20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00" marB="45700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0" lang="en-US" sz="2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8</a:t>
                      </a:r>
                      <a:endParaRPr b="0" sz="20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00" marB="45700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0" lang="en-US" sz="2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9</a:t>
                      </a:r>
                      <a:endParaRPr b="0" sz="20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00" marB="45700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0" lang="en-US" sz="2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9</a:t>
                      </a:r>
                      <a:endParaRPr b="0" sz="20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00" marB="45700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72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0" lang="en-US" sz="2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7</a:t>
                      </a:r>
                      <a:endParaRPr b="0" sz="20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00" marB="45700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0" lang="en-US" sz="2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7</a:t>
                      </a:r>
                      <a:endParaRPr b="0" sz="20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00" marB="45700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0" lang="en-US" sz="2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8</a:t>
                      </a:r>
                      <a:endParaRPr b="0" sz="20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00" marB="45700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0" lang="en-US" sz="2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9</a:t>
                      </a:r>
                      <a:endParaRPr b="0" sz="20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00" marB="45700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0" lang="en-US" sz="2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9</a:t>
                      </a:r>
                      <a:endParaRPr b="0" sz="20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00" marB="45700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263" name="Google Shape;263;p10"/>
          <p:cNvSpPr txBox="1"/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imes New Roman"/>
              <a:buNone/>
            </a:pPr>
            <a:r>
              <a:rPr lang="en-US">
                <a:solidFill>
                  <a:schemeClr val="dk1"/>
                </a:solidFill>
              </a:rPr>
              <a:t>7.2 Noise Cleaning</a:t>
            </a:r>
            <a:endParaRPr/>
          </a:p>
        </p:txBody>
      </p:sp>
      <p:sp>
        <p:nvSpPr>
          <p:cNvPr id="264" name="Google Shape;264;p10"/>
          <p:cNvSpPr txBox="1"/>
          <p:nvPr>
            <p:ph idx="11" type="ftr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DC &amp; CV LAB. CSIE NTU</a:t>
            </a:r>
            <a:endParaRPr/>
          </a:p>
        </p:txBody>
      </p:sp>
      <p:sp>
        <p:nvSpPr>
          <p:cNvPr id="265" name="Google Shape;265;p10"/>
          <p:cNvSpPr txBox="1"/>
          <p:nvPr>
            <p:ph idx="12" type="sldNum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66" name="Google Shape;266;p10"/>
          <p:cNvSpPr txBox="1"/>
          <p:nvPr/>
        </p:nvSpPr>
        <p:spPr>
          <a:xfrm>
            <a:off x="1714375" y="4473477"/>
            <a:ext cx="82586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Image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67" name="Google Shape;267;p10"/>
          <p:cNvGraphicFramePr/>
          <p:nvPr/>
        </p:nvGraphicFramePr>
        <p:xfrm>
          <a:off x="3995936" y="198884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{984C4EA0-612D-4215-84E8-9CEC38CA3513}</a:tableStyleId>
              </a:tblPr>
              <a:tblGrid>
                <a:gridCol w="540000"/>
                <a:gridCol w="540000"/>
                <a:gridCol w="540000"/>
              </a:tblGrid>
              <a:tr h="540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0" lang="en-US" sz="2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b="0" sz="20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00" marB="45700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 b="0" sz="20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00" marB="45700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0" lang="en-US" sz="2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b="0" sz="20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00" marB="45700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5401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0" lang="en-US" sz="2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 b="0" sz="20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00" marB="45700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0" lang="en-US" sz="2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endParaRPr b="0" sz="20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00" marB="45700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0" lang="en-US" sz="2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 b="0" sz="20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00" marB="45700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540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0" lang="en-US" sz="2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b="0" sz="20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00" marB="45700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0" lang="en-US" sz="2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 b="0" sz="20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00" marB="45700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0" lang="en-US" sz="2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b="0" sz="20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00" marB="45700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268" name="Google Shape;268;p10"/>
          <p:cNvSpPr txBox="1"/>
          <p:nvPr/>
        </p:nvSpPr>
        <p:spPr>
          <a:xfrm>
            <a:off x="4393002" y="3814869"/>
            <a:ext cx="69762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Filter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p10"/>
          <p:cNvSpPr txBox="1"/>
          <p:nvPr/>
        </p:nvSpPr>
        <p:spPr>
          <a:xfrm>
            <a:off x="3635896" y="2636912"/>
            <a:ext cx="30008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70" name="Google Shape;270;p10"/>
          <p:cNvGraphicFramePr/>
          <p:nvPr/>
        </p:nvGraphicFramePr>
        <p:xfrm>
          <a:off x="6228184" y="198884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{984C4EA0-612D-4215-84E8-9CEC38CA3513}</a:tableStyleId>
              </a:tblPr>
              <a:tblGrid>
                <a:gridCol w="540000"/>
                <a:gridCol w="540000"/>
                <a:gridCol w="540000"/>
              </a:tblGrid>
              <a:tr h="540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2000"/>
                        <a:buFont typeface="Times New Roman"/>
                        <a:buNone/>
                      </a:pPr>
                      <a:r>
                        <a:rPr b="0" lang="en-US" sz="2000">
                          <a:solidFill>
                            <a:srgbClr val="FF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14</a:t>
                      </a:r>
                      <a:endParaRPr b="0" sz="2000">
                        <a:solidFill>
                          <a:srgbClr val="FF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00" marB="45700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000">
                        <a:solidFill>
                          <a:srgbClr val="FF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00" marB="45700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t/>
                      </a:r>
                      <a:endParaRPr b="0" sz="2000">
                        <a:solidFill>
                          <a:srgbClr val="FF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00" marB="45700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5401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t/>
                      </a:r>
                      <a:endParaRPr b="0" sz="2000">
                        <a:solidFill>
                          <a:srgbClr val="FF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00" marB="45700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t/>
                      </a:r>
                      <a:endParaRPr b="0" sz="2000">
                        <a:solidFill>
                          <a:srgbClr val="FF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00" marB="45700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t/>
                      </a:r>
                      <a:endParaRPr b="0" sz="2000">
                        <a:solidFill>
                          <a:srgbClr val="FF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00" marB="45700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540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t/>
                      </a:r>
                      <a:endParaRPr b="0" sz="2000">
                        <a:solidFill>
                          <a:srgbClr val="FF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00" marB="45700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t/>
                      </a:r>
                      <a:endParaRPr b="0" sz="2000">
                        <a:solidFill>
                          <a:srgbClr val="FF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00" marB="45700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t/>
                      </a:r>
                      <a:endParaRPr b="0" sz="2000">
                        <a:solidFill>
                          <a:srgbClr val="FF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00" marB="45700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271" name="Google Shape;271;p10"/>
          <p:cNvSpPr/>
          <p:nvPr/>
        </p:nvSpPr>
        <p:spPr>
          <a:xfrm>
            <a:off x="5767475" y="2780928"/>
            <a:ext cx="316693" cy="288032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5875">
            <a:solidFill>
              <a:srgbClr val="147EA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9" name="Shape 1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0" name="Google Shape;1700;p114"/>
          <p:cNvSpPr txBox="1"/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Times New Roman"/>
              <a:buNone/>
            </a:pPr>
            <a:r>
              <a:rPr b="0" lang="en-US" sz="4000">
                <a:solidFill>
                  <a:schemeClr val="dk1"/>
                </a:solidFill>
              </a:rPr>
              <a:t>7.4.2 Zero-Crossing Edge Detectors</a:t>
            </a:r>
            <a:endParaRPr/>
          </a:p>
        </p:txBody>
      </p:sp>
      <p:sp>
        <p:nvSpPr>
          <p:cNvPr id="1701" name="Google Shape;1701;p114"/>
          <p:cNvSpPr txBox="1"/>
          <p:nvPr>
            <p:ph idx="1" type="body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80"/>
              <a:buNone/>
            </a:pPr>
            <a:r>
              <a:rPr b="1" lang="en-US" sz="2400">
                <a:solidFill>
                  <a:schemeClr val="dk1"/>
                </a:solidFill>
              </a:rPr>
              <a:t>First derivative maximum: </a:t>
            </a:r>
            <a:r>
              <a:rPr lang="en-US" sz="2400">
                <a:solidFill>
                  <a:schemeClr val="dk1"/>
                </a:solidFill>
              </a:rPr>
              <a:t>exactly where second derivative zero crossing.</a:t>
            </a:r>
            <a:endParaRPr/>
          </a:p>
        </p:txBody>
      </p:sp>
      <p:sp>
        <p:nvSpPr>
          <p:cNvPr id="1702" name="Google Shape;1702;p114"/>
          <p:cNvSpPr txBox="1"/>
          <p:nvPr>
            <p:ph idx="12" type="sldNum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1703" name="Google Shape;1703;p114"/>
          <p:cNvGrpSpPr/>
          <p:nvPr/>
        </p:nvGrpSpPr>
        <p:grpSpPr>
          <a:xfrm>
            <a:off x="3150608" y="2265245"/>
            <a:ext cx="2842785" cy="4110906"/>
            <a:chOff x="5783359" y="2265245"/>
            <a:chExt cx="2842785" cy="4110906"/>
          </a:xfrm>
        </p:grpSpPr>
        <p:pic>
          <p:nvPicPr>
            <p:cNvPr id="1704" name="Google Shape;1704;p11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323359" y="2265245"/>
              <a:ext cx="2302785" cy="411090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05" name="Google Shape;1705;p114"/>
            <p:cNvSpPr txBox="1"/>
            <p:nvPr/>
          </p:nvSpPr>
          <p:spPr>
            <a:xfrm>
              <a:off x="5783359" y="4059088"/>
              <a:ext cx="540000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8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f’</a:t>
              </a:r>
              <a:endParaRPr i="1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706" name="Google Shape;1706;p114"/>
            <p:cNvSpPr txBox="1"/>
            <p:nvPr/>
          </p:nvSpPr>
          <p:spPr>
            <a:xfrm>
              <a:off x="5783359" y="2730484"/>
              <a:ext cx="540000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8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f</a:t>
              </a:r>
              <a:endParaRPr i="1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707" name="Google Shape;1707;p114"/>
            <p:cNvSpPr txBox="1"/>
            <p:nvPr/>
          </p:nvSpPr>
          <p:spPr>
            <a:xfrm>
              <a:off x="5783359" y="5387692"/>
              <a:ext cx="540000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8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f’’</a:t>
              </a:r>
              <a:endParaRPr i="1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2" name="Shape 1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3" name="Google Shape;1713;p116"/>
          <p:cNvSpPr txBox="1"/>
          <p:nvPr>
            <p:ph idx="1" type="body"/>
          </p:nvPr>
        </p:nvSpPr>
        <p:spPr>
          <a:xfrm>
            <a:off x="561814" y="1845734"/>
            <a:ext cx="8020372" cy="402336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-2659" r="-226" t="-1666"/>
            </a:stretch>
          </a:blipFill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/>
          <a:p>
            <a:pPr indent="-127000" lvl="0" marL="9144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 "/>
            </a:pPr>
            <a:r>
              <a:rPr lang="en-US"/>
              <a:t> </a:t>
            </a:r>
            <a:endParaRPr/>
          </a:p>
        </p:txBody>
      </p:sp>
      <p:sp>
        <p:nvSpPr>
          <p:cNvPr id="1714" name="Google Shape;1714;p116"/>
          <p:cNvSpPr txBox="1"/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mes New Roman"/>
              <a:buNone/>
            </a:pPr>
            <a:r>
              <a:rPr b="0" lang="en-US" sz="3600">
                <a:solidFill>
                  <a:schemeClr val="dk1"/>
                </a:solidFill>
              </a:rPr>
              <a:t>7.4.2 Zero-Crossing Edge Detectors(HW)</a:t>
            </a:r>
            <a:endParaRPr/>
          </a:p>
        </p:txBody>
      </p:sp>
      <p:sp>
        <p:nvSpPr>
          <p:cNvPr id="1715" name="Google Shape;1715;p116"/>
          <p:cNvSpPr txBox="1"/>
          <p:nvPr>
            <p:ph idx="11" type="ftr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DC &amp; CV LAB. CSIE NTU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716" name="Google Shape;1716;p116"/>
          <p:cNvSpPr txBox="1"/>
          <p:nvPr>
            <p:ph idx="12" type="sldNum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17" name="Google Shape;1717;p116">
            <a:hlinkClick/>
          </p:cNvPr>
          <p:cNvSpPr/>
          <p:nvPr/>
        </p:nvSpPr>
        <p:spPr>
          <a:xfrm>
            <a:off x="7680325" y="217364"/>
            <a:ext cx="863600" cy="431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  <a:moveTo>
                  <a:pt x="82500" y="60000"/>
                </a:moveTo>
                <a:lnTo>
                  <a:pt x="37500" y="15000"/>
                </a:lnTo>
                <a:lnTo>
                  <a:pt x="37500" y="105000"/>
                </a:lnTo>
                <a:close/>
              </a:path>
              <a:path extrusionOk="0" fill="darken" h="120000" w="120000">
                <a:moveTo>
                  <a:pt x="82500" y="60000"/>
                </a:moveTo>
                <a:lnTo>
                  <a:pt x="37500" y="15000"/>
                </a:lnTo>
                <a:lnTo>
                  <a:pt x="37500" y="105000"/>
                </a:lnTo>
                <a:close/>
              </a:path>
              <a:path extrusionOk="0" fill="none" h="120000" w="120000">
                <a:moveTo>
                  <a:pt x="82500" y="60000"/>
                </a:moveTo>
                <a:lnTo>
                  <a:pt x="37500" y="105000"/>
                </a:lnTo>
                <a:lnTo>
                  <a:pt x="37500" y="15000"/>
                </a:lnTo>
                <a:close/>
              </a:path>
              <a:path extrusionOk="0" fill="none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7" id="1718" name="Google Shape;1718;p1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1982" y="4509120"/>
            <a:ext cx="7920037" cy="18018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3" name="Shape 1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4" name="Google Shape;1724;p117"/>
          <p:cNvSpPr txBox="1"/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Times New Roman"/>
              <a:buNone/>
            </a:pPr>
            <a:r>
              <a:rPr b="0" lang="en-US" sz="4000">
                <a:solidFill>
                  <a:schemeClr val="dk1"/>
                </a:solidFill>
              </a:rPr>
              <a:t>7.4.2 Zero-Crossing Edge Detectors</a:t>
            </a:r>
            <a:endParaRPr/>
          </a:p>
        </p:txBody>
      </p:sp>
      <p:sp>
        <p:nvSpPr>
          <p:cNvPr id="1725" name="Google Shape;1725;p117"/>
          <p:cNvSpPr txBox="1"/>
          <p:nvPr/>
        </p:nvSpPr>
        <p:spPr>
          <a:xfrm>
            <a:off x="5142283" y="1787258"/>
            <a:ext cx="906181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(r, c)</a:t>
            </a:r>
            <a:endParaRPr/>
          </a:p>
        </p:txBody>
      </p:sp>
      <p:pic>
        <p:nvPicPr>
          <p:cNvPr id="1726" name="Google Shape;1726;p1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163" y="3827535"/>
            <a:ext cx="9083679" cy="573087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727" name="Google Shape;1727;p117"/>
          <p:cNvGraphicFramePr/>
          <p:nvPr/>
        </p:nvGraphicFramePr>
        <p:xfrm>
          <a:off x="6048464" y="179190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{984C4EA0-612D-4215-84E8-9CEC38CA3513}</a:tableStyleId>
              </a:tblPr>
              <a:tblGrid>
                <a:gridCol w="900000"/>
                <a:gridCol w="900000"/>
                <a:gridCol w="900000"/>
              </a:tblGrid>
              <a:tr h="4320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(-1, -1)</a:t>
                      </a:r>
                      <a:endParaRPr sz="2000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lang="en-US" sz="2000"/>
                        <a:t>(-1, 0)</a:t>
                      </a:r>
                      <a:endParaRPr sz="2000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lang="en-US" sz="2000"/>
                        <a:t>(-1, 1)</a:t>
                      </a:r>
                      <a:endParaRPr sz="2000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32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lang="en-US" sz="2000"/>
                        <a:t>(0, -1)</a:t>
                      </a:r>
                      <a:endParaRPr sz="2000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lang="en-US" sz="2000"/>
                        <a:t>(0, 0)</a:t>
                      </a:r>
                      <a:endParaRPr sz="2000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lang="en-US" sz="2000"/>
                        <a:t>(0, 1)</a:t>
                      </a:r>
                      <a:endParaRPr sz="2000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32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lang="en-US" sz="2000"/>
                        <a:t>(1, -1)</a:t>
                      </a:r>
                      <a:endParaRPr sz="2000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lang="en-US" sz="2000"/>
                        <a:t>(1, 0)</a:t>
                      </a:r>
                      <a:endParaRPr sz="2000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lang="en-US" sz="2000"/>
                        <a:t>(1, 1)</a:t>
                      </a:r>
                      <a:endParaRPr sz="2000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728" name="Google Shape;1728;p117"/>
          <p:cNvSpPr txBox="1"/>
          <p:nvPr/>
        </p:nvSpPr>
        <p:spPr>
          <a:xfrm>
            <a:off x="0" y="2613256"/>
            <a:ext cx="5978806" cy="461665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-29728" l="-1698" r="0" t="-8106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pic>
        <p:nvPicPr>
          <p:cNvPr id="1729" name="Google Shape;1729;p1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12" y="5153233"/>
            <a:ext cx="8391521" cy="5730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0" name="Google Shape;1730;p11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-3" y="4400631"/>
            <a:ext cx="7667627" cy="5730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118"/>
          <p:cNvSpPr txBox="1"/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Times New Roman"/>
              <a:buNone/>
            </a:pPr>
            <a:r>
              <a:rPr b="0" lang="en-US" sz="4000">
                <a:solidFill>
                  <a:schemeClr val="dk1"/>
                </a:solidFill>
              </a:rPr>
              <a:t>7.4.2 Zero-Crossing Edge Detectors</a:t>
            </a:r>
            <a:endParaRPr/>
          </a:p>
        </p:txBody>
      </p:sp>
      <p:sp>
        <p:nvSpPr>
          <p:cNvPr id="1737" name="Google Shape;1737;p118"/>
          <p:cNvSpPr txBox="1"/>
          <p:nvPr>
            <p:ph idx="11" type="ftr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DC &amp; CV LAB. CSIE NTU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738" name="Google Shape;1738;p1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32433" y="2825553"/>
            <a:ext cx="2303463" cy="76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9" name="Google Shape;1739;p1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32433" y="3593903"/>
            <a:ext cx="1325563" cy="8747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0" name="Google Shape;1740;p1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644008" y="2780928"/>
            <a:ext cx="2403475" cy="76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1" name="Google Shape;1741;p11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644008" y="3593902"/>
            <a:ext cx="1325563" cy="8747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11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403350" y="4901638"/>
            <a:ext cx="6337300" cy="992188"/>
          </a:xfrm>
          <a:prstGeom prst="rect">
            <a:avLst/>
          </a:prstGeom>
          <a:noFill/>
          <a:ln>
            <a:noFill/>
          </a:ln>
        </p:spPr>
      </p:pic>
      <p:sp>
        <p:nvSpPr>
          <p:cNvPr id="1743" name="Google Shape;1743;p118"/>
          <p:cNvSpPr txBox="1"/>
          <p:nvPr/>
        </p:nvSpPr>
        <p:spPr>
          <a:xfrm>
            <a:off x="303026" y="1997747"/>
            <a:ext cx="3384376" cy="583045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-5262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1744" name="Google Shape;1744;p118"/>
          <p:cNvSpPr txBox="1"/>
          <p:nvPr/>
        </p:nvSpPr>
        <p:spPr>
          <a:xfrm>
            <a:off x="3897466" y="2085721"/>
            <a:ext cx="4968552" cy="400110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-28121" l="-764" r="0" t="-9373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9" name="Shape 1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0" name="Google Shape;1750;p119"/>
          <p:cNvSpPr txBox="1"/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imes New Roman"/>
              <a:buNone/>
            </a:pPr>
            <a:r>
              <a:rPr b="0" lang="en-US">
                <a:solidFill>
                  <a:schemeClr val="dk1"/>
                </a:solidFill>
              </a:rPr>
              <a:t>Zero-Crossing Edge Detectors</a:t>
            </a:r>
            <a:endParaRPr/>
          </a:p>
        </p:txBody>
      </p:sp>
      <p:sp>
        <p:nvSpPr>
          <p:cNvPr id="1751" name="Google Shape;1751;p119"/>
          <p:cNvSpPr txBox="1"/>
          <p:nvPr>
            <p:ph idx="11" type="ftr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DC &amp; CV LAB. CSIE NTU</a:t>
            </a:r>
            <a:endParaRPr/>
          </a:p>
        </p:txBody>
      </p:sp>
      <p:sp>
        <p:nvSpPr>
          <p:cNvPr id="1752" name="Google Shape;1752;p119"/>
          <p:cNvSpPr txBox="1"/>
          <p:nvPr>
            <p:ph idx="12" type="sldNum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fld id="{00000000-1234-1234-1234-123412341234}" type="slidenum"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/118</a:t>
            </a:r>
            <a:endParaRPr/>
          </a:p>
        </p:txBody>
      </p:sp>
      <p:pic>
        <p:nvPicPr>
          <p:cNvPr id="1753" name="Google Shape;1753;p1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9879" y="1772673"/>
            <a:ext cx="3279770" cy="9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4" name="Google Shape;1754;p1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82788" y="1793999"/>
            <a:ext cx="3925217" cy="1260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55" name="Google Shape;1755;p119"/>
          <p:cNvGrpSpPr/>
          <p:nvPr/>
        </p:nvGrpSpPr>
        <p:grpSpPr>
          <a:xfrm>
            <a:off x="201087" y="2981003"/>
            <a:ext cx="8744205" cy="1168077"/>
            <a:chOff x="199898" y="1862992"/>
            <a:chExt cx="8744205" cy="1168077"/>
          </a:xfrm>
        </p:grpSpPr>
        <p:sp>
          <p:nvSpPr>
            <p:cNvPr id="1756" name="Google Shape;1756;p119"/>
            <p:cNvSpPr txBox="1"/>
            <p:nvPr/>
          </p:nvSpPr>
          <p:spPr>
            <a:xfrm>
              <a:off x="199898" y="1862992"/>
              <a:ext cx="8744205" cy="1168077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-8332" l="-766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latin typeface="Arial"/>
                  <a:ea typeface="Arial"/>
                  <a:cs typeface="Arial"/>
                  <a:sym typeface="Arial"/>
                </a:rPr>
                <a:t> </a:t>
              </a:r>
              <a:endParaRPr/>
            </a:p>
          </p:txBody>
        </p:sp>
        <p:cxnSp>
          <p:nvCxnSpPr>
            <p:cNvPr id="1757" name="Google Shape;1757;p119"/>
            <p:cNvCxnSpPr/>
            <p:nvPr/>
          </p:nvCxnSpPr>
          <p:spPr>
            <a:xfrm flipH="1">
              <a:off x="582933" y="2370950"/>
              <a:ext cx="240027" cy="288032"/>
            </a:xfrm>
            <a:prstGeom prst="straightConnector1">
              <a:avLst/>
            </a:prstGeom>
            <a:solidFill>
              <a:schemeClr val="folHlink">
                <a:alpha val="0"/>
              </a:schemeClr>
            </a:solidFill>
            <a:ln cap="flat" cmpd="sng" w="38100">
              <a:solidFill>
                <a:srgbClr val="FF33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119"/>
            <p:cNvCxnSpPr/>
            <p:nvPr/>
          </p:nvCxnSpPr>
          <p:spPr>
            <a:xfrm flipH="1">
              <a:off x="2444128" y="2364506"/>
              <a:ext cx="240027" cy="288032"/>
            </a:xfrm>
            <a:prstGeom prst="straightConnector1">
              <a:avLst/>
            </a:prstGeom>
            <a:solidFill>
              <a:schemeClr val="folHlink">
                <a:alpha val="0"/>
              </a:schemeClr>
            </a:solidFill>
            <a:ln cap="flat" cmpd="sng" w="38100">
              <a:solidFill>
                <a:srgbClr val="FF33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119"/>
            <p:cNvCxnSpPr/>
            <p:nvPr/>
          </p:nvCxnSpPr>
          <p:spPr>
            <a:xfrm flipH="1">
              <a:off x="4337283" y="2348879"/>
              <a:ext cx="240027" cy="288032"/>
            </a:xfrm>
            <a:prstGeom prst="straightConnector1">
              <a:avLst/>
            </a:prstGeom>
            <a:solidFill>
              <a:schemeClr val="folHlink">
                <a:alpha val="0"/>
              </a:schemeClr>
            </a:solidFill>
            <a:ln cap="flat" cmpd="sng" w="38100">
              <a:solidFill>
                <a:srgbClr val="FF33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0" name="Google Shape;1760;p119"/>
            <p:cNvCxnSpPr/>
            <p:nvPr/>
          </p:nvCxnSpPr>
          <p:spPr>
            <a:xfrm flipH="1">
              <a:off x="6185582" y="2348879"/>
              <a:ext cx="240027" cy="288032"/>
            </a:xfrm>
            <a:prstGeom prst="straightConnector1">
              <a:avLst/>
            </a:prstGeom>
            <a:solidFill>
              <a:schemeClr val="folHlink">
                <a:alpha val="0"/>
              </a:schemeClr>
            </a:solidFill>
            <a:ln cap="flat" cmpd="sng" w="38100">
              <a:solidFill>
                <a:srgbClr val="FF33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1" name="Google Shape;1761;p119"/>
            <p:cNvCxnSpPr/>
            <p:nvPr/>
          </p:nvCxnSpPr>
          <p:spPr>
            <a:xfrm flipH="1">
              <a:off x="7672538" y="2326810"/>
              <a:ext cx="802540" cy="332171"/>
            </a:xfrm>
            <a:prstGeom prst="straightConnector1">
              <a:avLst/>
            </a:prstGeom>
            <a:solidFill>
              <a:schemeClr val="folHlink">
                <a:alpha val="0"/>
              </a:schemeClr>
            </a:solidFill>
            <a:ln cap="flat" cmpd="sng" w="38100">
              <a:solidFill>
                <a:srgbClr val="FF33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p119"/>
            <p:cNvCxnSpPr/>
            <p:nvPr/>
          </p:nvCxnSpPr>
          <p:spPr>
            <a:xfrm rot="10800000">
              <a:off x="899592" y="2370950"/>
              <a:ext cx="288031" cy="288032"/>
            </a:xfrm>
            <a:prstGeom prst="straightConnector1">
              <a:avLst/>
            </a:prstGeom>
            <a:solidFill>
              <a:schemeClr val="folHlink">
                <a:alpha val="0"/>
              </a:schemeClr>
            </a:solidFill>
            <a:ln cap="flat" cmpd="sng" w="38100">
              <a:solidFill>
                <a:srgbClr val="FFC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3" name="Google Shape;1763;p119"/>
            <p:cNvCxnSpPr/>
            <p:nvPr/>
          </p:nvCxnSpPr>
          <p:spPr>
            <a:xfrm rot="10800000">
              <a:off x="4752579" y="2364506"/>
              <a:ext cx="288031" cy="288032"/>
            </a:xfrm>
            <a:prstGeom prst="straightConnector1">
              <a:avLst/>
            </a:prstGeom>
            <a:solidFill>
              <a:schemeClr val="folHlink">
                <a:alpha val="0"/>
              </a:schemeClr>
            </a:solidFill>
            <a:ln cap="flat" cmpd="sng" w="38100">
              <a:solidFill>
                <a:srgbClr val="FFC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4" name="Google Shape;1764;p119"/>
            <p:cNvCxnSpPr/>
            <p:nvPr/>
          </p:nvCxnSpPr>
          <p:spPr>
            <a:xfrm rot="10800000">
              <a:off x="2855229" y="2370949"/>
              <a:ext cx="288031" cy="288032"/>
            </a:xfrm>
            <a:prstGeom prst="straightConnector1">
              <a:avLst/>
            </a:prstGeom>
            <a:solidFill>
              <a:schemeClr val="folHlink">
                <a:alpha val="0"/>
              </a:schemeClr>
            </a:solidFill>
            <a:ln cap="flat" cmpd="sng" w="38100">
              <a:solidFill>
                <a:srgbClr val="00B0F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5" name="Google Shape;1765;p119"/>
            <p:cNvCxnSpPr/>
            <p:nvPr/>
          </p:nvCxnSpPr>
          <p:spPr>
            <a:xfrm rot="10800000">
              <a:off x="6545434" y="2348879"/>
              <a:ext cx="288031" cy="288032"/>
            </a:xfrm>
            <a:prstGeom prst="straightConnector1">
              <a:avLst/>
            </a:prstGeom>
            <a:solidFill>
              <a:schemeClr val="folHlink">
                <a:alpha val="0"/>
              </a:schemeClr>
            </a:solidFill>
            <a:ln cap="flat" cmpd="sng" w="38100">
              <a:solidFill>
                <a:srgbClr val="00B0F0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6" name="Google Shape;1766;p119"/>
          <p:cNvSpPr txBox="1"/>
          <p:nvPr/>
        </p:nvSpPr>
        <p:spPr>
          <a:xfrm>
            <a:off x="222757" y="4149080"/>
            <a:ext cx="8744205" cy="1875898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-1627" l="-766" r="-69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cxnSp>
        <p:nvCxnSpPr>
          <p:cNvPr id="1767" name="Google Shape;1767;p119"/>
          <p:cNvCxnSpPr/>
          <p:nvPr/>
        </p:nvCxnSpPr>
        <p:spPr>
          <a:xfrm flipH="1">
            <a:off x="2770389" y="4797860"/>
            <a:ext cx="240027" cy="288032"/>
          </a:xfrm>
          <a:prstGeom prst="straightConnector1">
            <a:avLst/>
          </a:prstGeom>
          <a:solidFill>
            <a:schemeClr val="folHlink">
              <a:alpha val="0"/>
            </a:schemeClr>
          </a:solidFill>
          <a:ln cap="flat" cmpd="sng" w="38100">
            <a:solidFill>
              <a:srgbClr val="FF33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68" name="Google Shape;1768;p119"/>
          <p:cNvCxnSpPr/>
          <p:nvPr/>
        </p:nvCxnSpPr>
        <p:spPr>
          <a:xfrm flipH="1">
            <a:off x="4801772" y="4377151"/>
            <a:ext cx="240027" cy="288032"/>
          </a:xfrm>
          <a:prstGeom prst="straightConnector1">
            <a:avLst/>
          </a:prstGeom>
          <a:solidFill>
            <a:schemeClr val="folHlink">
              <a:alpha val="0"/>
            </a:schemeClr>
          </a:solidFill>
          <a:ln cap="flat" cmpd="sng" w="38100">
            <a:solidFill>
              <a:srgbClr val="FF33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69" name="Google Shape;1769;p119"/>
          <p:cNvCxnSpPr/>
          <p:nvPr/>
        </p:nvCxnSpPr>
        <p:spPr>
          <a:xfrm flipH="1">
            <a:off x="6450611" y="4377151"/>
            <a:ext cx="240027" cy="288032"/>
          </a:xfrm>
          <a:prstGeom prst="straightConnector1">
            <a:avLst/>
          </a:prstGeom>
          <a:solidFill>
            <a:schemeClr val="folHlink">
              <a:alpha val="0"/>
            </a:schemeClr>
          </a:solidFill>
          <a:ln cap="flat" cmpd="sng" w="38100">
            <a:solidFill>
              <a:srgbClr val="FF33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70" name="Google Shape;1770;p119"/>
          <p:cNvCxnSpPr/>
          <p:nvPr/>
        </p:nvCxnSpPr>
        <p:spPr>
          <a:xfrm flipH="1">
            <a:off x="924782" y="4798997"/>
            <a:ext cx="240027" cy="288032"/>
          </a:xfrm>
          <a:prstGeom prst="straightConnector1">
            <a:avLst/>
          </a:prstGeom>
          <a:solidFill>
            <a:schemeClr val="folHlink">
              <a:alpha val="0"/>
            </a:schemeClr>
          </a:solidFill>
          <a:ln cap="flat" cmpd="sng" w="38100">
            <a:solidFill>
              <a:srgbClr val="FF33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71" name="Google Shape;1771;p119"/>
          <p:cNvCxnSpPr/>
          <p:nvPr/>
        </p:nvCxnSpPr>
        <p:spPr>
          <a:xfrm flipH="1">
            <a:off x="924782" y="5160417"/>
            <a:ext cx="240027" cy="288032"/>
          </a:xfrm>
          <a:prstGeom prst="straightConnector1">
            <a:avLst/>
          </a:prstGeom>
          <a:solidFill>
            <a:schemeClr val="folHlink">
              <a:alpha val="0"/>
            </a:schemeClr>
          </a:solidFill>
          <a:ln cap="flat" cmpd="sng" w="38100">
            <a:solidFill>
              <a:srgbClr val="FF33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72" name="Google Shape;1772;p119"/>
          <p:cNvCxnSpPr/>
          <p:nvPr/>
        </p:nvCxnSpPr>
        <p:spPr>
          <a:xfrm flipH="1">
            <a:off x="5946744" y="4801296"/>
            <a:ext cx="240027" cy="288032"/>
          </a:xfrm>
          <a:prstGeom prst="straightConnector1">
            <a:avLst/>
          </a:prstGeom>
          <a:solidFill>
            <a:schemeClr val="folHlink">
              <a:alpha val="0"/>
            </a:schemeClr>
          </a:solidFill>
          <a:ln cap="flat" cmpd="sng" w="38100">
            <a:solidFill>
              <a:srgbClr val="FF33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73" name="Google Shape;1773;p119"/>
          <p:cNvCxnSpPr/>
          <p:nvPr/>
        </p:nvCxnSpPr>
        <p:spPr>
          <a:xfrm flipH="1">
            <a:off x="3899622" y="5160417"/>
            <a:ext cx="240027" cy="288032"/>
          </a:xfrm>
          <a:prstGeom prst="straightConnector1">
            <a:avLst/>
          </a:prstGeom>
          <a:solidFill>
            <a:schemeClr val="folHlink">
              <a:alpha val="0"/>
            </a:schemeClr>
          </a:solidFill>
          <a:ln cap="flat" cmpd="sng" w="38100">
            <a:solidFill>
              <a:srgbClr val="FF33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74" name="Google Shape;1774;p119"/>
          <p:cNvCxnSpPr/>
          <p:nvPr/>
        </p:nvCxnSpPr>
        <p:spPr>
          <a:xfrm flipH="1">
            <a:off x="5292081" y="5160417"/>
            <a:ext cx="576063" cy="371737"/>
          </a:xfrm>
          <a:prstGeom prst="straightConnector1">
            <a:avLst/>
          </a:prstGeom>
          <a:solidFill>
            <a:schemeClr val="folHlink">
              <a:alpha val="0"/>
            </a:schemeClr>
          </a:solidFill>
          <a:ln cap="flat" cmpd="sng" w="38100">
            <a:solidFill>
              <a:srgbClr val="FF33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75" name="Google Shape;1775;p119"/>
          <p:cNvCxnSpPr/>
          <p:nvPr/>
        </p:nvCxnSpPr>
        <p:spPr>
          <a:xfrm rot="10800000">
            <a:off x="2193722" y="4383595"/>
            <a:ext cx="288031" cy="288032"/>
          </a:xfrm>
          <a:prstGeom prst="straightConnector1">
            <a:avLst/>
          </a:prstGeom>
          <a:solidFill>
            <a:schemeClr val="folHlink">
              <a:alpha val="0"/>
            </a:schemeClr>
          </a:solidFill>
          <a:ln cap="flat" cmpd="sng" w="38100">
            <a:solidFill>
              <a:srgbClr val="FFC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76" name="Google Shape;1776;p119"/>
          <p:cNvCxnSpPr/>
          <p:nvPr/>
        </p:nvCxnSpPr>
        <p:spPr>
          <a:xfrm flipH="1">
            <a:off x="1872637" y="4380882"/>
            <a:ext cx="240027" cy="288032"/>
          </a:xfrm>
          <a:prstGeom prst="straightConnector1">
            <a:avLst/>
          </a:prstGeom>
          <a:solidFill>
            <a:schemeClr val="folHlink">
              <a:alpha val="0"/>
            </a:schemeClr>
          </a:solidFill>
          <a:ln cap="flat" cmpd="sng" w="38100">
            <a:solidFill>
              <a:srgbClr val="FF33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77" name="Google Shape;1777;p119"/>
          <p:cNvCxnSpPr/>
          <p:nvPr/>
        </p:nvCxnSpPr>
        <p:spPr>
          <a:xfrm rot="10800000">
            <a:off x="5170861" y="4383595"/>
            <a:ext cx="288031" cy="288032"/>
          </a:xfrm>
          <a:prstGeom prst="straightConnector1">
            <a:avLst/>
          </a:prstGeom>
          <a:solidFill>
            <a:schemeClr val="folHlink">
              <a:alpha val="0"/>
            </a:schemeClr>
          </a:solidFill>
          <a:ln cap="flat" cmpd="sng" w="38100">
            <a:solidFill>
              <a:srgbClr val="FFC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78" name="Google Shape;1778;p119"/>
          <p:cNvCxnSpPr/>
          <p:nvPr/>
        </p:nvCxnSpPr>
        <p:spPr>
          <a:xfrm rot="10800000">
            <a:off x="6834654" y="4387326"/>
            <a:ext cx="288031" cy="288032"/>
          </a:xfrm>
          <a:prstGeom prst="straightConnector1">
            <a:avLst/>
          </a:prstGeom>
          <a:solidFill>
            <a:schemeClr val="folHlink">
              <a:alpha val="0"/>
            </a:schemeClr>
          </a:solidFill>
          <a:ln cap="flat" cmpd="sng" w="38100">
            <a:solidFill>
              <a:srgbClr val="FFC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79" name="Google Shape;1779;p119"/>
          <p:cNvCxnSpPr/>
          <p:nvPr/>
        </p:nvCxnSpPr>
        <p:spPr>
          <a:xfrm rot="10800000">
            <a:off x="6381742" y="4798269"/>
            <a:ext cx="288031" cy="288032"/>
          </a:xfrm>
          <a:prstGeom prst="straightConnector1">
            <a:avLst/>
          </a:prstGeom>
          <a:solidFill>
            <a:schemeClr val="folHlink">
              <a:alpha val="0"/>
            </a:schemeClr>
          </a:solidFill>
          <a:ln cap="flat" cmpd="sng" w="38100">
            <a:solidFill>
              <a:srgbClr val="FFC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80" name="Google Shape;1780;p119"/>
          <p:cNvCxnSpPr/>
          <p:nvPr/>
        </p:nvCxnSpPr>
        <p:spPr>
          <a:xfrm rot="10800000">
            <a:off x="1309887" y="5160417"/>
            <a:ext cx="288031" cy="288032"/>
          </a:xfrm>
          <a:prstGeom prst="straightConnector1">
            <a:avLst/>
          </a:prstGeom>
          <a:solidFill>
            <a:schemeClr val="folHlink">
              <a:alpha val="0"/>
            </a:schemeClr>
          </a:solidFill>
          <a:ln cap="flat" cmpd="sng" w="38100">
            <a:solidFill>
              <a:srgbClr val="FFC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81" name="Google Shape;1781;p119"/>
          <p:cNvCxnSpPr/>
          <p:nvPr/>
        </p:nvCxnSpPr>
        <p:spPr>
          <a:xfrm rot="10800000">
            <a:off x="3168611" y="4797860"/>
            <a:ext cx="288031" cy="288032"/>
          </a:xfrm>
          <a:prstGeom prst="straightConnector1">
            <a:avLst/>
          </a:prstGeom>
          <a:solidFill>
            <a:schemeClr val="folHlink">
              <a:alpha val="0"/>
            </a:schemeClr>
          </a:solidFill>
          <a:ln cap="flat" cmpd="sng" w="38100">
            <a:solidFill>
              <a:srgbClr val="FFC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82" name="Google Shape;1782;p119"/>
          <p:cNvCxnSpPr/>
          <p:nvPr/>
        </p:nvCxnSpPr>
        <p:spPr>
          <a:xfrm flipH="1">
            <a:off x="2560395" y="4377975"/>
            <a:ext cx="240027" cy="288032"/>
          </a:xfrm>
          <a:prstGeom prst="straightConnector1">
            <a:avLst/>
          </a:prstGeom>
          <a:solidFill>
            <a:schemeClr val="folHlink">
              <a:alpha val="0"/>
            </a:schemeClr>
          </a:solidFill>
          <a:ln cap="flat" cmpd="sng" w="38100">
            <a:solidFill>
              <a:srgbClr val="1E442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83" name="Google Shape;1783;p119"/>
          <p:cNvCxnSpPr/>
          <p:nvPr/>
        </p:nvCxnSpPr>
        <p:spPr>
          <a:xfrm flipH="1">
            <a:off x="7256624" y="4383595"/>
            <a:ext cx="240027" cy="288032"/>
          </a:xfrm>
          <a:prstGeom prst="straightConnector1">
            <a:avLst/>
          </a:prstGeom>
          <a:solidFill>
            <a:schemeClr val="folHlink">
              <a:alpha val="0"/>
            </a:schemeClr>
          </a:solidFill>
          <a:ln cap="flat" cmpd="sng" w="38100">
            <a:solidFill>
              <a:srgbClr val="1E442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84" name="Google Shape;1784;p119"/>
          <p:cNvCxnSpPr/>
          <p:nvPr/>
        </p:nvCxnSpPr>
        <p:spPr>
          <a:xfrm flipH="1">
            <a:off x="1309887" y="4797860"/>
            <a:ext cx="240027" cy="288032"/>
          </a:xfrm>
          <a:prstGeom prst="straightConnector1">
            <a:avLst/>
          </a:prstGeom>
          <a:solidFill>
            <a:schemeClr val="folHlink">
              <a:alpha val="0"/>
            </a:schemeClr>
          </a:solidFill>
          <a:ln cap="flat" cmpd="sng" w="38100">
            <a:solidFill>
              <a:srgbClr val="1E442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85" name="Google Shape;1785;p119"/>
          <p:cNvCxnSpPr/>
          <p:nvPr/>
        </p:nvCxnSpPr>
        <p:spPr>
          <a:xfrm flipH="1">
            <a:off x="3648934" y="4798096"/>
            <a:ext cx="240027" cy="288032"/>
          </a:xfrm>
          <a:prstGeom prst="straightConnector1">
            <a:avLst/>
          </a:prstGeom>
          <a:solidFill>
            <a:schemeClr val="folHlink">
              <a:alpha val="0"/>
            </a:schemeClr>
          </a:solidFill>
          <a:ln cap="flat" cmpd="sng" w="38100">
            <a:solidFill>
              <a:srgbClr val="1E442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86" name="Google Shape;1786;p119"/>
          <p:cNvCxnSpPr/>
          <p:nvPr/>
        </p:nvCxnSpPr>
        <p:spPr>
          <a:xfrm flipH="1">
            <a:off x="1628070" y="5160417"/>
            <a:ext cx="240027" cy="288032"/>
          </a:xfrm>
          <a:prstGeom prst="straightConnector1">
            <a:avLst/>
          </a:prstGeom>
          <a:solidFill>
            <a:schemeClr val="folHlink">
              <a:alpha val="0"/>
            </a:schemeClr>
          </a:solidFill>
          <a:ln cap="flat" cmpd="sng" w="38100">
            <a:solidFill>
              <a:srgbClr val="1E442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87" name="Google Shape;1787;p119"/>
          <p:cNvCxnSpPr/>
          <p:nvPr/>
        </p:nvCxnSpPr>
        <p:spPr>
          <a:xfrm flipH="1">
            <a:off x="4161319" y="5160417"/>
            <a:ext cx="240027" cy="288032"/>
          </a:xfrm>
          <a:prstGeom prst="straightConnector1">
            <a:avLst/>
          </a:prstGeom>
          <a:solidFill>
            <a:schemeClr val="folHlink">
              <a:alpha val="0"/>
            </a:schemeClr>
          </a:solidFill>
          <a:ln cap="flat" cmpd="sng" w="38100">
            <a:solidFill>
              <a:srgbClr val="1E442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88" name="Google Shape;1788;p119"/>
          <p:cNvCxnSpPr/>
          <p:nvPr/>
        </p:nvCxnSpPr>
        <p:spPr>
          <a:xfrm rot="10800000">
            <a:off x="3353731" y="4377151"/>
            <a:ext cx="288031" cy="288032"/>
          </a:xfrm>
          <a:prstGeom prst="straightConnector1">
            <a:avLst/>
          </a:prstGeom>
          <a:solidFill>
            <a:schemeClr val="folHlink">
              <a:alpha val="0"/>
            </a:schemeClr>
          </a:solidFill>
          <a:ln cap="flat" cmpd="sng" w="38100">
            <a:solidFill>
              <a:srgbClr val="27304E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89" name="Google Shape;1789;p119"/>
          <p:cNvCxnSpPr/>
          <p:nvPr/>
        </p:nvCxnSpPr>
        <p:spPr>
          <a:xfrm rot="10800000">
            <a:off x="7955434" y="4377151"/>
            <a:ext cx="288031" cy="288032"/>
          </a:xfrm>
          <a:prstGeom prst="straightConnector1">
            <a:avLst/>
          </a:prstGeom>
          <a:solidFill>
            <a:schemeClr val="folHlink">
              <a:alpha val="0"/>
            </a:schemeClr>
          </a:solidFill>
          <a:ln cap="flat" cmpd="sng" w="38100">
            <a:solidFill>
              <a:srgbClr val="27304E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90" name="Google Shape;1790;p119"/>
          <p:cNvCxnSpPr/>
          <p:nvPr/>
        </p:nvCxnSpPr>
        <p:spPr>
          <a:xfrm rot="10800000">
            <a:off x="4450843" y="4793228"/>
            <a:ext cx="288031" cy="288032"/>
          </a:xfrm>
          <a:prstGeom prst="straightConnector1">
            <a:avLst/>
          </a:prstGeom>
          <a:solidFill>
            <a:schemeClr val="folHlink">
              <a:alpha val="0"/>
            </a:schemeClr>
          </a:solidFill>
          <a:ln cap="flat" cmpd="sng" w="38100">
            <a:solidFill>
              <a:srgbClr val="27304E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91" name="Google Shape;1791;p119"/>
          <p:cNvCxnSpPr/>
          <p:nvPr/>
        </p:nvCxnSpPr>
        <p:spPr>
          <a:xfrm rot="10800000">
            <a:off x="2355748" y="5155785"/>
            <a:ext cx="288031" cy="288032"/>
          </a:xfrm>
          <a:prstGeom prst="straightConnector1">
            <a:avLst/>
          </a:prstGeom>
          <a:solidFill>
            <a:schemeClr val="folHlink">
              <a:alpha val="0"/>
            </a:schemeClr>
          </a:solidFill>
          <a:ln cap="flat" cmpd="sng" w="38100">
            <a:solidFill>
              <a:srgbClr val="27304E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7" name="Google Shape;1797;p120"/>
          <p:cNvSpPr txBox="1"/>
          <p:nvPr>
            <p:ph idx="1" type="body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2400">
                <a:solidFill>
                  <a:schemeClr val="dk1"/>
                </a:solidFill>
              </a:rPr>
              <a:t>3</a:t>
            </a:r>
            <a:r>
              <a:rPr lang="en-US" sz="240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×</a:t>
            </a:r>
            <a:r>
              <a:rPr lang="en-US" sz="2400">
                <a:solidFill>
                  <a:schemeClr val="dk1"/>
                </a:solidFill>
              </a:rPr>
              <a:t>3 mask computing a digital Laplacian.</a:t>
            </a:r>
            <a:endParaRPr/>
          </a:p>
          <a:p>
            <a:pPr indent="-203200" lvl="0" marL="91440" rtl="0" algn="ctr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3200"/>
              <a:buChar char=" "/>
            </a:pPr>
            <a:r>
              <a:rPr i="1" lang="en-US" sz="3200">
                <a:solidFill>
                  <a:schemeClr val="dk1"/>
                </a:solidFill>
              </a:rPr>
              <a:t>e</a:t>
            </a:r>
            <a:r>
              <a:rPr lang="en-US" sz="3200">
                <a:solidFill>
                  <a:schemeClr val="dk1"/>
                </a:solidFill>
              </a:rPr>
              <a:t> = -(4</a:t>
            </a:r>
            <a:r>
              <a:rPr i="1" lang="en-US" sz="3200">
                <a:solidFill>
                  <a:schemeClr val="dk1"/>
                </a:solidFill>
              </a:rPr>
              <a:t>a </a:t>
            </a:r>
            <a:r>
              <a:rPr lang="en-US" sz="3200">
                <a:solidFill>
                  <a:schemeClr val="dk1"/>
                </a:solidFill>
              </a:rPr>
              <a:t>+ 4</a:t>
            </a:r>
            <a:r>
              <a:rPr i="1" lang="en-US" sz="3200">
                <a:solidFill>
                  <a:schemeClr val="dk1"/>
                </a:solidFill>
              </a:rPr>
              <a:t>b</a:t>
            </a:r>
            <a:r>
              <a:rPr lang="en-US" sz="3200">
                <a:solidFill>
                  <a:schemeClr val="dk1"/>
                </a:solidFill>
              </a:rPr>
              <a:t>), 2</a:t>
            </a:r>
            <a:r>
              <a:rPr i="1" lang="en-US" sz="3200">
                <a:solidFill>
                  <a:schemeClr val="dk1"/>
                </a:solidFill>
              </a:rPr>
              <a:t>a </a:t>
            </a:r>
            <a:r>
              <a:rPr lang="en-US" sz="3200">
                <a:solidFill>
                  <a:schemeClr val="dk1"/>
                </a:solidFill>
              </a:rPr>
              <a:t>+ </a:t>
            </a:r>
            <a:r>
              <a:rPr i="1" lang="en-US" sz="3200">
                <a:solidFill>
                  <a:schemeClr val="dk1"/>
                </a:solidFill>
              </a:rPr>
              <a:t>b </a:t>
            </a:r>
            <a:r>
              <a:rPr lang="en-US" sz="3200">
                <a:solidFill>
                  <a:schemeClr val="dk1"/>
                </a:solidFill>
              </a:rPr>
              <a:t>= 1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1798" name="Google Shape;1798;p120"/>
          <p:cNvSpPr txBox="1"/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Times New Roman"/>
              <a:buNone/>
            </a:pPr>
            <a:r>
              <a:rPr b="0" lang="en-US"/>
              <a:t>Zero-Crossing Edge Detectors</a:t>
            </a:r>
            <a:endParaRPr/>
          </a:p>
        </p:txBody>
      </p:sp>
      <p:pic>
        <p:nvPicPr>
          <p:cNvPr descr="7" id="1799" name="Google Shape;1799;p1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1521" y="3356992"/>
            <a:ext cx="7686675" cy="197008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00" name="Google Shape;1800;p120"/>
          <p:cNvCxnSpPr/>
          <p:nvPr/>
        </p:nvCxnSpPr>
        <p:spPr>
          <a:xfrm>
            <a:off x="2627784" y="5301208"/>
            <a:ext cx="1584176" cy="0"/>
          </a:xfrm>
          <a:prstGeom prst="straightConnector1">
            <a:avLst/>
          </a:prstGeom>
          <a:solidFill>
            <a:schemeClr val="folHlink">
              <a:alpha val="0"/>
            </a:schemeClr>
          </a:solidFill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01" name="Google Shape;1801;p120"/>
          <p:cNvCxnSpPr/>
          <p:nvPr/>
        </p:nvCxnSpPr>
        <p:spPr>
          <a:xfrm>
            <a:off x="5076056" y="5295640"/>
            <a:ext cx="1296144" cy="0"/>
          </a:xfrm>
          <a:prstGeom prst="straightConnector1">
            <a:avLst/>
          </a:prstGeom>
          <a:solidFill>
            <a:schemeClr val="folHlink">
              <a:alpha val="0"/>
            </a:schemeClr>
          </a:solidFill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802" name="Google Shape;1802;p120"/>
          <p:cNvPicPr preferRelativeResize="0"/>
          <p:nvPr/>
        </p:nvPicPr>
        <p:blipFill rotWithShape="1">
          <a:blip r:embed="rId4">
            <a:alphaModFix/>
          </a:blip>
          <a:srcRect b="4035" l="0" r="56089" t="0"/>
          <a:stretch/>
        </p:blipFill>
        <p:spPr>
          <a:xfrm>
            <a:off x="395536" y="3141393"/>
            <a:ext cx="1440160" cy="8636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7" name="Shape 1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8" name="Google Shape;1808;p121"/>
          <p:cNvSpPr txBox="1"/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Times New Roman"/>
              <a:buNone/>
            </a:pPr>
            <a:r>
              <a:rPr b="0" lang="en-US" sz="4000">
                <a:solidFill>
                  <a:schemeClr val="dk1"/>
                </a:solidFill>
              </a:rPr>
              <a:t>7.4.2 Zero-Crossing Edge Detectors</a:t>
            </a:r>
            <a:endParaRPr/>
          </a:p>
        </p:txBody>
      </p:sp>
      <p:sp>
        <p:nvSpPr>
          <p:cNvPr id="1809" name="Google Shape;1809;p121"/>
          <p:cNvSpPr txBox="1"/>
          <p:nvPr>
            <p:ph idx="11" type="ftr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DC &amp; CV LAB. CSIE NTU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810" name="Google Shape;1810;p1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762" y="1796760"/>
            <a:ext cx="1728788" cy="13668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1" name="Google Shape;1811;p1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59557" y="1828895"/>
            <a:ext cx="4248150" cy="136366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12" name="Google Shape;1812;p121"/>
          <p:cNvGrpSpPr/>
          <p:nvPr/>
        </p:nvGrpSpPr>
        <p:grpSpPr>
          <a:xfrm>
            <a:off x="4807629" y="1900903"/>
            <a:ext cx="3312368" cy="1152128"/>
            <a:chOff x="4788024" y="2060848"/>
            <a:chExt cx="3312368" cy="1152128"/>
          </a:xfrm>
        </p:grpSpPr>
        <p:grpSp>
          <p:nvGrpSpPr>
            <p:cNvPr id="1813" name="Google Shape;1813;p121"/>
            <p:cNvGrpSpPr/>
            <p:nvPr/>
          </p:nvGrpSpPr>
          <p:grpSpPr>
            <a:xfrm>
              <a:off x="5220072" y="2060848"/>
              <a:ext cx="2880320" cy="936104"/>
              <a:chOff x="5220072" y="2060848"/>
              <a:chExt cx="2880320" cy="936104"/>
            </a:xfrm>
          </p:grpSpPr>
          <p:cxnSp>
            <p:nvCxnSpPr>
              <p:cNvPr id="1814" name="Google Shape;1814;p121"/>
              <p:cNvCxnSpPr/>
              <p:nvPr/>
            </p:nvCxnSpPr>
            <p:spPr>
              <a:xfrm flipH="1">
                <a:off x="5220072" y="2060848"/>
                <a:ext cx="216024" cy="216024"/>
              </a:xfrm>
              <a:prstGeom prst="straightConnector1">
                <a:avLst/>
              </a:prstGeom>
              <a:solidFill>
                <a:schemeClr val="folHlink">
                  <a:alpha val="0"/>
                </a:schemeClr>
              </a:solidFill>
              <a:ln cap="flat" cmpd="sng" w="38100">
                <a:solidFill>
                  <a:srgbClr val="FF33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815" name="Google Shape;1815;p121"/>
              <p:cNvCxnSpPr/>
              <p:nvPr/>
            </p:nvCxnSpPr>
            <p:spPr>
              <a:xfrm flipH="1">
                <a:off x="7884368" y="2060848"/>
                <a:ext cx="216024" cy="216024"/>
              </a:xfrm>
              <a:prstGeom prst="straightConnector1">
                <a:avLst/>
              </a:prstGeom>
              <a:solidFill>
                <a:schemeClr val="folHlink">
                  <a:alpha val="0"/>
                </a:schemeClr>
              </a:solidFill>
              <a:ln cap="flat" cmpd="sng" w="38100">
                <a:solidFill>
                  <a:srgbClr val="FF33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816" name="Google Shape;1816;p121"/>
              <p:cNvCxnSpPr/>
              <p:nvPr/>
            </p:nvCxnSpPr>
            <p:spPr>
              <a:xfrm flipH="1">
                <a:off x="5220072" y="2780928"/>
                <a:ext cx="216024" cy="216024"/>
              </a:xfrm>
              <a:prstGeom prst="straightConnector1">
                <a:avLst/>
              </a:prstGeom>
              <a:solidFill>
                <a:schemeClr val="folHlink">
                  <a:alpha val="0"/>
                </a:schemeClr>
              </a:solidFill>
              <a:ln cap="flat" cmpd="sng" w="38100">
                <a:solidFill>
                  <a:srgbClr val="FF33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817" name="Google Shape;1817;p121"/>
              <p:cNvCxnSpPr/>
              <p:nvPr/>
            </p:nvCxnSpPr>
            <p:spPr>
              <a:xfrm flipH="1">
                <a:off x="7884368" y="2780928"/>
                <a:ext cx="216024" cy="216024"/>
              </a:xfrm>
              <a:prstGeom prst="straightConnector1">
                <a:avLst/>
              </a:prstGeom>
              <a:solidFill>
                <a:schemeClr val="folHlink">
                  <a:alpha val="0"/>
                </a:schemeClr>
              </a:solidFill>
              <a:ln cap="flat" cmpd="sng" w="38100">
                <a:solidFill>
                  <a:srgbClr val="FF33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1818" name="Google Shape;1818;p121"/>
            <p:cNvGrpSpPr/>
            <p:nvPr/>
          </p:nvGrpSpPr>
          <p:grpSpPr>
            <a:xfrm>
              <a:off x="4860032" y="2276872"/>
              <a:ext cx="2880320" cy="936104"/>
              <a:chOff x="5220072" y="2060848"/>
              <a:chExt cx="2880320" cy="936104"/>
            </a:xfrm>
          </p:grpSpPr>
          <p:cxnSp>
            <p:nvCxnSpPr>
              <p:cNvPr id="1819" name="Google Shape;1819;p121"/>
              <p:cNvCxnSpPr/>
              <p:nvPr/>
            </p:nvCxnSpPr>
            <p:spPr>
              <a:xfrm flipH="1">
                <a:off x="5220072" y="2060848"/>
                <a:ext cx="216024" cy="216024"/>
              </a:xfrm>
              <a:prstGeom prst="straightConnector1">
                <a:avLst/>
              </a:prstGeom>
              <a:solidFill>
                <a:schemeClr val="folHlink">
                  <a:alpha val="0"/>
                </a:schemeClr>
              </a:solidFill>
              <a:ln cap="flat" cmpd="sng" w="38100">
                <a:solidFill>
                  <a:srgbClr val="0070C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820" name="Google Shape;1820;p121"/>
              <p:cNvCxnSpPr/>
              <p:nvPr/>
            </p:nvCxnSpPr>
            <p:spPr>
              <a:xfrm flipH="1">
                <a:off x="7884368" y="2060848"/>
                <a:ext cx="216024" cy="216024"/>
              </a:xfrm>
              <a:prstGeom prst="straightConnector1">
                <a:avLst/>
              </a:prstGeom>
              <a:solidFill>
                <a:schemeClr val="folHlink">
                  <a:alpha val="0"/>
                </a:schemeClr>
              </a:solidFill>
              <a:ln cap="flat" cmpd="sng" w="38100">
                <a:solidFill>
                  <a:srgbClr val="0070C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821" name="Google Shape;1821;p121"/>
              <p:cNvCxnSpPr/>
              <p:nvPr/>
            </p:nvCxnSpPr>
            <p:spPr>
              <a:xfrm flipH="1">
                <a:off x="5220072" y="2780928"/>
                <a:ext cx="216024" cy="216024"/>
              </a:xfrm>
              <a:prstGeom prst="straightConnector1">
                <a:avLst/>
              </a:prstGeom>
              <a:solidFill>
                <a:schemeClr val="folHlink">
                  <a:alpha val="0"/>
                </a:schemeClr>
              </a:solidFill>
              <a:ln cap="flat" cmpd="sng" w="38100">
                <a:solidFill>
                  <a:srgbClr val="0070C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822" name="Google Shape;1822;p121"/>
              <p:cNvCxnSpPr/>
              <p:nvPr/>
            </p:nvCxnSpPr>
            <p:spPr>
              <a:xfrm flipH="1">
                <a:off x="7884368" y="2780928"/>
                <a:ext cx="216024" cy="216024"/>
              </a:xfrm>
              <a:prstGeom prst="straightConnector1">
                <a:avLst/>
              </a:prstGeom>
              <a:solidFill>
                <a:schemeClr val="folHlink">
                  <a:alpha val="0"/>
                </a:schemeClr>
              </a:solidFill>
              <a:ln cap="flat" cmpd="sng" w="38100">
                <a:solidFill>
                  <a:srgbClr val="0070C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1823" name="Google Shape;1823;p121"/>
            <p:cNvGrpSpPr/>
            <p:nvPr/>
          </p:nvGrpSpPr>
          <p:grpSpPr>
            <a:xfrm>
              <a:off x="4788024" y="2060848"/>
              <a:ext cx="2880320" cy="936104"/>
              <a:chOff x="4788024" y="2060848"/>
              <a:chExt cx="2880320" cy="936104"/>
            </a:xfrm>
          </p:grpSpPr>
          <p:grpSp>
            <p:nvGrpSpPr>
              <p:cNvPr id="1824" name="Google Shape;1824;p121"/>
              <p:cNvGrpSpPr/>
              <p:nvPr/>
            </p:nvGrpSpPr>
            <p:grpSpPr>
              <a:xfrm>
                <a:off x="4788024" y="2060848"/>
                <a:ext cx="2880320" cy="936104"/>
                <a:chOff x="5220072" y="2060848"/>
                <a:chExt cx="2880320" cy="936104"/>
              </a:xfrm>
            </p:grpSpPr>
            <p:cxnSp>
              <p:nvCxnSpPr>
                <p:cNvPr id="1825" name="Google Shape;1825;p121"/>
                <p:cNvCxnSpPr/>
                <p:nvPr/>
              </p:nvCxnSpPr>
              <p:spPr>
                <a:xfrm flipH="1">
                  <a:off x="5220072" y="2060848"/>
                  <a:ext cx="216024" cy="216024"/>
                </a:xfrm>
                <a:prstGeom prst="straightConnector1">
                  <a:avLst/>
                </a:prstGeom>
                <a:solidFill>
                  <a:schemeClr val="folHlink">
                    <a:alpha val="0"/>
                  </a:schemeClr>
                </a:solidFill>
                <a:ln cap="flat" cmpd="sng" w="38100">
                  <a:solidFill>
                    <a:srgbClr val="FFC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1826" name="Google Shape;1826;p121"/>
                <p:cNvCxnSpPr/>
                <p:nvPr/>
              </p:nvCxnSpPr>
              <p:spPr>
                <a:xfrm flipH="1">
                  <a:off x="7884368" y="2060848"/>
                  <a:ext cx="216024" cy="216024"/>
                </a:xfrm>
                <a:prstGeom prst="straightConnector1">
                  <a:avLst/>
                </a:prstGeom>
                <a:solidFill>
                  <a:schemeClr val="folHlink">
                    <a:alpha val="0"/>
                  </a:schemeClr>
                </a:solidFill>
                <a:ln cap="flat" cmpd="sng" w="38100">
                  <a:solidFill>
                    <a:srgbClr val="FFC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1827" name="Google Shape;1827;p121"/>
                <p:cNvCxnSpPr/>
                <p:nvPr/>
              </p:nvCxnSpPr>
              <p:spPr>
                <a:xfrm flipH="1">
                  <a:off x="5220072" y="2780928"/>
                  <a:ext cx="216024" cy="216024"/>
                </a:xfrm>
                <a:prstGeom prst="straightConnector1">
                  <a:avLst/>
                </a:prstGeom>
                <a:solidFill>
                  <a:schemeClr val="folHlink">
                    <a:alpha val="0"/>
                  </a:schemeClr>
                </a:solidFill>
                <a:ln cap="flat" cmpd="sng" w="38100">
                  <a:solidFill>
                    <a:srgbClr val="FFC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1828" name="Google Shape;1828;p121"/>
                <p:cNvCxnSpPr/>
                <p:nvPr/>
              </p:nvCxnSpPr>
              <p:spPr>
                <a:xfrm flipH="1">
                  <a:off x="7884368" y="2780928"/>
                  <a:ext cx="216024" cy="216024"/>
                </a:xfrm>
                <a:prstGeom prst="straightConnector1">
                  <a:avLst/>
                </a:prstGeom>
                <a:solidFill>
                  <a:schemeClr val="folHlink">
                    <a:alpha val="0"/>
                  </a:schemeClr>
                </a:solidFill>
                <a:ln cap="flat" cmpd="sng" w="38100">
                  <a:solidFill>
                    <a:srgbClr val="FFC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1829" name="Google Shape;1829;p121"/>
              <p:cNvGrpSpPr/>
              <p:nvPr/>
            </p:nvGrpSpPr>
            <p:grpSpPr>
              <a:xfrm>
                <a:off x="6156176" y="2060848"/>
                <a:ext cx="216024" cy="936104"/>
                <a:chOff x="5940152" y="3573016"/>
                <a:chExt cx="216024" cy="936104"/>
              </a:xfrm>
            </p:grpSpPr>
            <p:cxnSp>
              <p:nvCxnSpPr>
                <p:cNvPr id="1830" name="Google Shape;1830;p121"/>
                <p:cNvCxnSpPr/>
                <p:nvPr/>
              </p:nvCxnSpPr>
              <p:spPr>
                <a:xfrm flipH="1">
                  <a:off x="5940152" y="3573016"/>
                  <a:ext cx="216024" cy="216024"/>
                </a:xfrm>
                <a:prstGeom prst="straightConnector1">
                  <a:avLst/>
                </a:prstGeom>
                <a:solidFill>
                  <a:schemeClr val="folHlink">
                    <a:alpha val="0"/>
                  </a:schemeClr>
                </a:solidFill>
                <a:ln cap="flat" cmpd="sng" w="38100">
                  <a:solidFill>
                    <a:srgbClr val="FFC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1831" name="Google Shape;1831;p121"/>
                <p:cNvCxnSpPr/>
                <p:nvPr/>
              </p:nvCxnSpPr>
              <p:spPr>
                <a:xfrm flipH="1">
                  <a:off x="5940152" y="4293096"/>
                  <a:ext cx="216024" cy="216024"/>
                </a:xfrm>
                <a:prstGeom prst="straightConnector1">
                  <a:avLst/>
                </a:prstGeom>
                <a:solidFill>
                  <a:schemeClr val="folHlink">
                    <a:alpha val="0"/>
                  </a:schemeClr>
                </a:solidFill>
                <a:ln cap="flat" cmpd="sng" w="38100">
                  <a:solidFill>
                    <a:srgbClr val="FFC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</p:grpSp>
        </p:grpSp>
      </p:grpSp>
      <p:sp>
        <p:nvSpPr>
          <p:cNvPr id="1832" name="Google Shape;1832;p121"/>
          <p:cNvSpPr/>
          <p:nvPr/>
        </p:nvSpPr>
        <p:spPr>
          <a:xfrm>
            <a:off x="4316315" y="1901647"/>
            <a:ext cx="288032" cy="216024"/>
          </a:xfrm>
          <a:prstGeom prst="ellipse">
            <a:avLst/>
          </a:prstGeom>
          <a:solidFill>
            <a:schemeClr val="folHlink">
              <a:alpha val="0"/>
            </a:schemeClr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3" name="Google Shape;1833;p121"/>
          <p:cNvSpPr/>
          <p:nvPr/>
        </p:nvSpPr>
        <p:spPr>
          <a:xfrm>
            <a:off x="5671725" y="1900903"/>
            <a:ext cx="288032" cy="216024"/>
          </a:xfrm>
          <a:prstGeom prst="ellipse">
            <a:avLst/>
          </a:prstGeom>
          <a:solidFill>
            <a:schemeClr val="folHlink">
              <a:alpha val="0"/>
            </a:schemeClr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4" name="Google Shape;1834;p121"/>
          <p:cNvSpPr/>
          <p:nvPr/>
        </p:nvSpPr>
        <p:spPr>
          <a:xfrm>
            <a:off x="7051048" y="1927708"/>
            <a:ext cx="288032" cy="216024"/>
          </a:xfrm>
          <a:prstGeom prst="ellipse">
            <a:avLst/>
          </a:prstGeom>
          <a:solidFill>
            <a:schemeClr val="folHlink">
              <a:alpha val="0"/>
            </a:schemeClr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5" name="Google Shape;1835;p121"/>
          <p:cNvSpPr/>
          <p:nvPr/>
        </p:nvSpPr>
        <p:spPr>
          <a:xfrm>
            <a:off x="4328974" y="2376442"/>
            <a:ext cx="288032" cy="216024"/>
          </a:xfrm>
          <a:prstGeom prst="ellipse">
            <a:avLst/>
          </a:prstGeom>
          <a:solidFill>
            <a:schemeClr val="folHlink">
              <a:alpha val="0"/>
            </a:schemeClr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6" name="Google Shape;1836;p121"/>
          <p:cNvSpPr/>
          <p:nvPr/>
        </p:nvSpPr>
        <p:spPr>
          <a:xfrm>
            <a:off x="6094232" y="2372167"/>
            <a:ext cx="288032" cy="216024"/>
          </a:xfrm>
          <a:prstGeom prst="ellipse">
            <a:avLst/>
          </a:prstGeom>
          <a:solidFill>
            <a:schemeClr val="folHlink">
              <a:alpha val="0"/>
            </a:schemeClr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7" name="Google Shape;1837;p121"/>
          <p:cNvSpPr/>
          <p:nvPr/>
        </p:nvSpPr>
        <p:spPr>
          <a:xfrm>
            <a:off x="7017099" y="2384908"/>
            <a:ext cx="288032" cy="216024"/>
          </a:xfrm>
          <a:prstGeom prst="ellipse">
            <a:avLst/>
          </a:prstGeom>
          <a:solidFill>
            <a:schemeClr val="folHlink">
              <a:alpha val="0"/>
            </a:schemeClr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8" name="Google Shape;1838;p121"/>
          <p:cNvSpPr/>
          <p:nvPr/>
        </p:nvSpPr>
        <p:spPr>
          <a:xfrm>
            <a:off x="4320507" y="2621975"/>
            <a:ext cx="288032" cy="216024"/>
          </a:xfrm>
          <a:prstGeom prst="ellipse">
            <a:avLst/>
          </a:prstGeom>
          <a:solidFill>
            <a:schemeClr val="folHlink">
              <a:alpha val="0"/>
            </a:schemeClr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9" name="Google Shape;1839;p121"/>
          <p:cNvSpPr/>
          <p:nvPr/>
        </p:nvSpPr>
        <p:spPr>
          <a:xfrm>
            <a:off x="5700574" y="2621975"/>
            <a:ext cx="288032" cy="216024"/>
          </a:xfrm>
          <a:prstGeom prst="ellipse">
            <a:avLst/>
          </a:prstGeom>
          <a:solidFill>
            <a:schemeClr val="folHlink">
              <a:alpha val="0"/>
            </a:schemeClr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0" name="Google Shape;1840;p121"/>
          <p:cNvSpPr/>
          <p:nvPr/>
        </p:nvSpPr>
        <p:spPr>
          <a:xfrm>
            <a:off x="7025566" y="2638908"/>
            <a:ext cx="288032" cy="216024"/>
          </a:xfrm>
          <a:prstGeom prst="ellipse">
            <a:avLst/>
          </a:prstGeom>
          <a:solidFill>
            <a:schemeClr val="folHlink">
              <a:alpha val="0"/>
            </a:schemeClr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1" name="Google Shape;1841;p121"/>
          <p:cNvSpPr txBox="1"/>
          <p:nvPr/>
        </p:nvSpPr>
        <p:spPr>
          <a:xfrm>
            <a:off x="822961" y="3481677"/>
            <a:ext cx="2164864" cy="2751522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-3095" l="-844" r="-2815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1842" name="Google Shape;1842;p121"/>
          <p:cNvSpPr txBox="1"/>
          <p:nvPr/>
        </p:nvSpPr>
        <p:spPr>
          <a:xfrm>
            <a:off x="3095836" y="4316970"/>
            <a:ext cx="4484101" cy="1080937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-2176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7" name="Shape 1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8" name="Google Shape;1848;p122"/>
          <p:cNvSpPr txBox="1"/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b="0" lang="en-US" sz="4400">
                <a:solidFill>
                  <a:schemeClr val="dk1"/>
                </a:solidFill>
              </a:rPr>
              <a:t>Zero-Crossing Edge Detectors</a:t>
            </a:r>
            <a:endParaRPr/>
          </a:p>
        </p:txBody>
      </p:sp>
      <p:sp>
        <p:nvSpPr>
          <p:cNvPr id="1849" name="Google Shape;1849;p122"/>
          <p:cNvSpPr txBox="1"/>
          <p:nvPr>
            <p:ph idx="1" type="body"/>
          </p:nvPr>
        </p:nvSpPr>
        <p:spPr>
          <a:xfrm>
            <a:off x="514380" y="1845734"/>
            <a:ext cx="8115240" cy="4023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/>
          <a:p>
            <a:pPr indent="-152400" lvl="0" marL="9144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 "/>
            </a:pPr>
            <a:r>
              <a:rPr lang="en-US" sz="2400">
                <a:solidFill>
                  <a:schemeClr val="dk1"/>
                </a:solidFill>
              </a:rPr>
              <a:t>3</a:t>
            </a:r>
            <a:r>
              <a:rPr lang="en-US" sz="240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×</a:t>
            </a:r>
            <a:r>
              <a:rPr lang="en-US" sz="2400">
                <a:solidFill>
                  <a:schemeClr val="dk1"/>
                </a:solidFill>
              </a:rPr>
              <a:t>3 mask for computing minimum-variance digital Laplacian.</a:t>
            </a:r>
            <a:endParaRPr/>
          </a:p>
        </p:txBody>
      </p:sp>
      <p:sp>
        <p:nvSpPr>
          <p:cNvPr id="1850" name="Google Shape;1850;p122"/>
          <p:cNvSpPr txBox="1"/>
          <p:nvPr>
            <p:ph idx="11" type="ftr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DC &amp; CV LAB. CSIE NTU</a:t>
            </a:r>
            <a:endParaRPr/>
          </a:p>
        </p:txBody>
      </p:sp>
      <p:sp>
        <p:nvSpPr>
          <p:cNvPr id="1851" name="Google Shape;1851;p122"/>
          <p:cNvSpPr txBox="1"/>
          <p:nvPr>
            <p:ph idx="12" type="sldNum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fld id="{00000000-1234-1234-1234-123412341234}" type="slidenum"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/118</a:t>
            </a:r>
            <a:endParaRPr/>
          </a:p>
        </p:txBody>
      </p:sp>
      <p:pic>
        <p:nvPicPr>
          <p:cNvPr descr="7" id="1852" name="Google Shape;1852;p1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7519" y="4365104"/>
            <a:ext cx="8208962" cy="1989137"/>
          </a:xfrm>
          <a:prstGeom prst="rect">
            <a:avLst/>
          </a:prstGeom>
          <a:noFill/>
          <a:ln>
            <a:noFill/>
          </a:ln>
        </p:spPr>
      </p:pic>
      <p:sp>
        <p:nvSpPr>
          <p:cNvPr id="1853" name="Google Shape;1853;p122"/>
          <p:cNvSpPr txBox="1"/>
          <p:nvPr/>
        </p:nvSpPr>
        <p:spPr>
          <a:xfrm>
            <a:off x="1679862" y="2372509"/>
            <a:ext cx="1403648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First type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854" name="Google Shape;1854;p122"/>
          <p:cNvCxnSpPr/>
          <p:nvPr/>
        </p:nvCxnSpPr>
        <p:spPr>
          <a:xfrm>
            <a:off x="3707904" y="2276872"/>
            <a:ext cx="4392488" cy="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graphicFrame>
        <p:nvGraphicFramePr>
          <p:cNvPr id="1855" name="Google Shape;1855;p122"/>
          <p:cNvGraphicFramePr/>
          <p:nvPr/>
        </p:nvGraphicFramePr>
        <p:xfrm>
          <a:off x="1733686" y="285308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{984C4EA0-612D-4215-84E8-9CEC38CA3513}</a:tableStyleId>
              </a:tblPr>
              <a:tblGrid>
                <a:gridCol w="432000"/>
                <a:gridCol w="432000"/>
                <a:gridCol w="432000"/>
              </a:tblGrid>
              <a:tr h="4320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lang="en-US" sz="2000"/>
                        <a:t>1</a:t>
                      </a:r>
                      <a:endParaRPr sz="2000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t/>
                      </a:r>
                      <a:endParaRPr sz="2000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32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lang="en-US" sz="2000"/>
                        <a:t>1</a:t>
                      </a:r>
                      <a:endParaRPr sz="2000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lang="en-US" sz="2000"/>
                        <a:t>-4</a:t>
                      </a:r>
                      <a:endParaRPr sz="2000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lang="en-US" sz="2000"/>
                        <a:t>1</a:t>
                      </a:r>
                      <a:endParaRPr sz="2000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32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t/>
                      </a:r>
                      <a:endParaRPr sz="2000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lang="en-US" sz="2000"/>
                        <a:t>1</a:t>
                      </a:r>
                      <a:endParaRPr sz="2000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t/>
                      </a:r>
                      <a:endParaRPr sz="2000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856" name="Google Shape;1856;p122"/>
          <p:cNvGraphicFramePr/>
          <p:nvPr/>
        </p:nvGraphicFramePr>
        <p:xfrm>
          <a:off x="3850085" y="285308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{984C4EA0-612D-4215-84E8-9CEC38CA3513}</a:tableStyleId>
              </a:tblPr>
              <a:tblGrid>
                <a:gridCol w="432000"/>
                <a:gridCol w="432000"/>
                <a:gridCol w="432000"/>
              </a:tblGrid>
              <a:tr h="4320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1</a:t>
                      </a:r>
                      <a:endParaRPr sz="2000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t/>
                      </a:r>
                      <a:endParaRPr sz="2000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lang="en-US" sz="2000"/>
                        <a:t>1</a:t>
                      </a:r>
                      <a:endParaRPr sz="2000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32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t/>
                      </a:r>
                      <a:endParaRPr sz="2000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lang="en-US" sz="2000"/>
                        <a:t>-4</a:t>
                      </a:r>
                      <a:endParaRPr sz="2000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t/>
                      </a:r>
                      <a:endParaRPr sz="2000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32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lang="en-US" sz="2000"/>
                        <a:t>1</a:t>
                      </a:r>
                      <a:endParaRPr sz="2000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t/>
                      </a:r>
                      <a:endParaRPr sz="2000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lang="en-US" sz="2000"/>
                        <a:t>1</a:t>
                      </a:r>
                      <a:endParaRPr sz="2000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857" name="Google Shape;1857;p122"/>
          <p:cNvSpPr txBox="1"/>
          <p:nvPr/>
        </p:nvSpPr>
        <p:spPr>
          <a:xfrm>
            <a:off x="1373686" y="3270247"/>
            <a:ext cx="3600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58" name="Google Shape;1858;p122"/>
          <p:cNvSpPr txBox="1"/>
          <p:nvPr/>
        </p:nvSpPr>
        <p:spPr>
          <a:xfrm>
            <a:off x="3025102" y="3267285"/>
            <a:ext cx="829567" cy="4616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+ 2×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1859" name="Google Shape;1859;p122"/>
          <p:cNvGraphicFramePr/>
          <p:nvPr/>
        </p:nvGraphicFramePr>
        <p:xfrm>
          <a:off x="5965714" y="2850116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{984C4EA0-612D-4215-84E8-9CEC38CA3513}</a:tableStyleId>
              </a:tblPr>
              <a:tblGrid>
                <a:gridCol w="432000"/>
                <a:gridCol w="432000"/>
                <a:gridCol w="432000"/>
              </a:tblGrid>
              <a:tr h="4320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2</a:t>
                      </a:r>
                      <a:endParaRPr sz="2000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lang="en-US" sz="2000"/>
                        <a:t>-1</a:t>
                      </a:r>
                      <a:endParaRPr sz="2000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lang="en-US" sz="2000"/>
                        <a:t>2</a:t>
                      </a:r>
                      <a:endParaRPr sz="2000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32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lang="en-US" sz="2000"/>
                        <a:t>-1</a:t>
                      </a:r>
                      <a:endParaRPr sz="2000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lang="en-US" sz="2000"/>
                        <a:t>-4</a:t>
                      </a:r>
                      <a:endParaRPr sz="2000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lang="en-US" sz="2000"/>
                        <a:t>-1</a:t>
                      </a:r>
                      <a:endParaRPr sz="2000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32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lang="en-US" sz="2000"/>
                        <a:t>2</a:t>
                      </a:r>
                      <a:endParaRPr sz="2000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lang="en-US" sz="2000"/>
                        <a:t>-1</a:t>
                      </a:r>
                      <a:endParaRPr sz="2000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lang="en-US" sz="2000"/>
                        <a:t>2</a:t>
                      </a:r>
                      <a:endParaRPr sz="2000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860" name="Google Shape;1860;p122"/>
          <p:cNvSpPr txBox="1"/>
          <p:nvPr/>
        </p:nvSpPr>
        <p:spPr>
          <a:xfrm>
            <a:off x="5146085" y="3267284"/>
            <a:ext cx="829567" cy="4616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=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124"/>
          <p:cNvSpPr txBox="1"/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 sz="4400">
                <a:solidFill>
                  <a:schemeClr val="dk1"/>
                </a:solidFill>
              </a:rPr>
              <a:t>Laplacian of the Gaussian kernel</a:t>
            </a:r>
            <a:endParaRPr sz="4400"/>
          </a:p>
        </p:txBody>
      </p:sp>
      <p:pic>
        <p:nvPicPr>
          <p:cNvPr descr="7" id="1867" name="Google Shape;1867;p1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019922"/>
            <a:ext cx="5867400" cy="3681412"/>
          </a:xfrm>
          <a:prstGeom prst="rect">
            <a:avLst/>
          </a:prstGeom>
          <a:noFill/>
          <a:ln>
            <a:noFill/>
          </a:ln>
        </p:spPr>
      </p:pic>
      <p:sp>
        <p:nvSpPr>
          <p:cNvPr id="1868" name="Google Shape;1868;p124"/>
          <p:cNvSpPr/>
          <p:nvPr/>
        </p:nvSpPr>
        <p:spPr>
          <a:xfrm>
            <a:off x="822960" y="3429000"/>
            <a:ext cx="4392612" cy="288925"/>
          </a:xfrm>
          <a:prstGeom prst="roundRect">
            <a:avLst>
              <a:gd fmla="val 16667" name="adj"/>
            </a:avLst>
          </a:prstGeom>
          <a:solidFill>
            <a:srgbClr val="FFFF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-2  -9  -23  -1  103 178 103   -1  -23   -9  -2 </a:t>
            </a:r>
            <a:endParaRPr/>
          </a:p>
        </p:txBody>
      </p:sp>
      <p:pic>
        <p:nvPicPr>
          <p:cNvPr descr="LoG_2D" id="1869" name="Google Shape;1869;p1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66148" y="2132017"/>
            <a:ext cx="3177852" cy="3457223"/>
          </a:xfrm>
          <a:prstGeom prst="rect">
            <a:avLst/>
          </a:prstGeom>
          <a:noFill/>
          <a:ln>
            <a:noFill/>
          </a:ln>
        </p:spPr>
      </p:pic>
      <p:sp>
        <p:nvSpPr>
          <p:cNvPr id="1870" name="Google Shape;1870;p124"/>
          <p:cNvSpPr/>
          <p:nvPr/>
        </p:nvSpPr>
        <p:spPr>
          <a:xfrm>
            <a:off x="5360233" y="3246699"/>
            <a:ext cx="678299" cy="647652"/>
          </a:xfrm>
          <a:prstGeom prst="rightArrow">
            <a:avLst>
              <a:gd fmla="val 35703" name="adj1"/>
              <a:gd fmla="val 41064" name="adj2"/>
            </a:avLst>
          </a:prstGeom>
          <a:solidFill>
            <a:schemeClr val="accent1"/>
          </a:solidFill>
          <a:ln cap="flat" cmpd="sng" w="15875">
            <a:solidFill>
              <a:srgbClr val="147EA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875" name="Shape 1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6" name="Google Shape;1876;p1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2413" y="0"/>
            <a:ext cx="2878137" cy="82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7" name="Google Shape;1877;p1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99250" y="2735263"/>
            <a:ext cx="390525" cy="73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8" name="Google Shape;1878;p1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50825" y="1051719"/>
            <a:ext cx="2663825" cy="8143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9" name="Google Shape;1879;p1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877929" y="461368"/>
            <a:ext cx="3240088" cy="9064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0" name="Google Shape;1880;p12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275966" y="727868"/>
            <a:ext cx="503238" cy="4032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81" name="Google Shape;1881;p126"/>
          <p:cNvGrpSpPr/>
          <p:nvPr/>
        </p:nvGrpSpPr>
        <p:grpSpPr>
          <a:xfrm>
            <a:off x="250825" y="2124634"/>
            <a:ext cx="4356100" cy="2051050"/>
            <a:chOff x="3" y="1396"/>
            <a:chExt cx="2744" cy="1292"/>
          </a:xfrm>
        </p:grpSpPr>
        <p:pic>
          <p:nvPicPr>
            <p:cNvPr id="1882" name="Google Shape;1882;p126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3" y="2073"/>
              <a:ext cx="2744" cy="6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83" name="Google Shape;1883;p126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3" y="1396"/>
              <a:ext cx="2608" cy="60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884" name="Google Shape;1884;p12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50825" y="4283635"/>
            <a:ext cx="8280402" cy="1933575"/>
          </a:xfrm>
          <a:prstGeom prst="rect">
            <a:avLst/>
          </a:prstGeom>
          <a:noFill/>
          <a:ln>
            <a:noFill/>
          </a:ln>
        </p:spPr>
      </p:pic>
      <p:sp>
        <p:nvSpPr>
          <p:cNvPr id="1885" name="Google Shape;1885;p126"/>
          <p:cNvSpPr txBox="1"/>
          <p:nvPr>
            <p:ph idx="11" type="ftr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DC &amp; CV LAB. CSIE NTU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7" name="Google Shape;277;p11"/>
          <p:cNvGraphicFramePr/>
          <p:nvPr/>
        </p:nvGraphicFramePr>
        <p:xfrm>
          <a:off x="683568" y="198884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{984C4EA0-612D-4215-84E8-9CEC38CA3513}</a:tableStyleId>
              </a:tblPr>
              <a:tblGrid>
                <a:gridCol w="550000"/>
                <a:gridCol w="618750"/>
                <a:gridCol w="550000"/>
                <a:gridCol w="657525"/>
                <a:gridCol w="511225"/>
              </a:tblGrid>
              <a:tr h="4976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0" lang="en-US" sz="2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b="0" sz="20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00" marB="45700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000">
                          <a:solidFill>
                            <a:srgbClr val="FF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b="0" sz="2000">
                        <a:solidFill>
                          <a:srgbClr val="FF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00" marB="45700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2000"/>
                        <a:buFont typeface="Times New Roman"/>
                        <a:buNone/>
                      </a:pPr>
                      <a:r>
                        <a:rPr b="0" lang="en-US" sz="2000">
                          <a:solidFill>
                            <a:srgbClr val="FF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endParaRPr b="0" sz="2000">
                        <a:solidFill>
                          <a:srgbClr val="FF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00" marB="45700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2000"/>
                        <a:buFont typeface="Times New Roman"/>
                        <a:buNone/>
                      </a:pPr>
                      <a:r>
                        <a:rPr b="0" lang="en-US" sz="2000">
                          <a:solidFill>
                            <a:srgbClr val="FF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</a:t>
                      </a:r>
                      <a:endParaRPr b="0" sz="2000">
                        <a:solidFill>
                          <a:srgbClr val="FF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00" marB="45700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0" lang="en-US" sz="2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</a:t>
                      </a:r>
                      <a:endParaRPr b="0" sz="20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00" marB="45700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604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0" lang="en-US" sz="2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b="0" sz="20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00" marB="45700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2000"/>
                        <a:buFont typeface="Times New Roman"/>
                        <a:buNone/>
                      </a:pPr>
                      <a:r>
                        <a:rPr b="0" lang="en-US" sz="2000">
                          <a:solidFill>
                            <a:srgbClr val="FF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b="0" sz="2000">
                        <a:solidFill>
                          <a:srgbClr val="FF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00" marB="45700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2000"/>
                        <a:buFont typeface="Times New Roman"/>
                        <a:buNone/>
                      </a:pPr>
                      <a:r>
                        <a:rPr b="0" lang="en-US" sz="2000">
                          <a:solidFill>
                            <a:srgbClr val="FF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endParaRPr b="0" sz="2000">
                        <a:solidFill>
                          <a:srgbClr val="FF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00" marB="45700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2000"/>
                        <a:buFont typeface="Times New Roman"/>
                        <a:buNone/>
                      </a:pPr>
                      <a:r>
                        <a:rPr b="0" lang="en-US" sz="2000">
                          <a:solidFill>
                            <a:srgbClr val="FF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</a:t>
                      </a:r>
                      <a:endParaRPr b="0" sz="2000">
                        <a:solidFill>
                          <a:srgbClr val="FF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00" marB="45700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0" lang="en-US" sz="2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</a:t>
                      </a:r>
                      <a:endParaRPr b="0" sz="20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00" marB="45700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72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0" lang="en-US" sz="2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</a:t>
                      </a:r>
                      <a:endParaRPr b="0" sz="20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00" marB="45700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2000"/>
                        <a:buFont typeface="Times New Roman"/>
                        <a:buNone/>
                      </a:pPr>
                      <a:r>
                        <a:rPr b="0" lang="en-US" sz="2000">
                          <a:solidFill>
                            <a:srgbClr val="FF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</a:t>
                      </a:r>
                      <a:endParaRPr b="0" sz="2000">
                        <a:solidFill>
                          <a:srgbClr val="FF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00" marB="45700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2000"/>
                        <a:buFont typeface="Times New Roman"/>
                        <a:buNone/>
                      </a:pPr>
                      <a:r>
                        <a:rPr b="0" lang="en-US" sz="2000">
                          <a:solidFill>
                            <a:srgbClr val="FF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</a:t>
                      </a:r>
                      <a:endParaRPr b="0" sz="2000">
                        <a:solidFill>
                          <a:srgbClr val="FF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00" marB="45700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2000"/>
                        <a:buFont typeface="Times New Roman"/>
                        <a:buNone/>
                      </a:pPr>
                      <a:r>
                        <a:rPr b="0" lang="en-US" sz="2000">
                          <a:solidFill>
                            <a:srgbClr val="FF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6</a:t>
                      </a:r>
                      <a:endParaRPr b="0" sz="2000">
                        <a:solidFill>
                          <a:srgbClr val="FF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00" marB="45700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0" lang="en-US" sz="2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6</a:t>
                      </a:r>
                      <a:endParaRPr b="0" sz="20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00" marB="45700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72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0" lang="en-US" sz="2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7</a:t>
                      </a:r>
                      <a:endParaRPr b="0" sz="20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00" marB="45700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0" lang="en-US" sz="2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7</a:t>
                      </a:r>
                      <a:endParaRPr b="0" sz="20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00" marB="45700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0" lang="en-US" sz="2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8</a:t>
                      </a:r>
                      <a:endParaRPr b="0" sz="20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00" marB="45700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0" lang="en-US" sz="2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9</a:t>
                      </a:r>
                      <a:endParaRPr b="0" sz="20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00" marB="45700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0" lang="en-US" sz="2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9</a:t>
                      </a:r>
                      <a:endParaRPr b="0" sz="20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00" marB="45700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72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0" lang="en-US" sz="2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7</a:t>
                      </a:r>
                      <a:endParaRPr b="0" sz="20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00" marB="45700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0" lang="en-US" sz="2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7</a:t>
                      </a:r>
                      <a:endParaRPr b="0" sz="20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00" marB="45700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0" lang="en-US" sz="2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8</a:t>
                      </a:r>
                      <a:endParaRPr b="0" sz="20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00" marB="45700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0" lang="en-US" sz="2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9</a:t>
                      </a:r>
                      <a:endParaRPr b="0" sz="20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00" marB="45700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0" lang="en-US" sz="2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9</a:t>
                      </a:r>
                      <a:endParaRPr b="0" sz="20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00" marB="45700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278" name="Google Shape;278;p11"/>
          <p:cNvSpPr txBox="1"/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imes New Roman"/>
              <a:buNone/>
            </a:pPr>
            <a:r>
              <a:rPr lang="en-US">
                <a:solidFill>
                  <a:schemeClr val="dk1"/>
                </a:solidFill>
              </a:rPr>
              <a:t>7.2 Noise Cleaning</a:t>
            </a:r>
            <a:endParaRPr/>
          </a:p>
        </p:txBody>
      </p:sp>
      <p:sp>
        <p:nvSpPr>
          <p:cNvPr id="279" name="Google Shape;279;p11"/>
          <p:cNvSpPr txBox="1"/>
          <p:nvPr>
            <p:ph idx="11" type="ftr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DC &amp; CV LAB. CSIE NTU</a:t>
            </a:r>
            <a:endParaRPr/>
          </a:p>
        </p:txBody>
      </p:sp>
      <p:sp>
        <p:nvSpPr>
          <p:cNvPr id="280" name="Google Shape;280;p11"/>
          <p:cNvSpPr txBox="1"/>
          <p:nvPr>
            <p:ph idx="12" type="sldNum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81" name="Google Shape;281;p11"/>
          <p:cNvSpPr txBox="1"/>
          <p:nvPr/>
        </p:nvSpPr>
        <p:spPr>
          <a:xfrm>
            <a:off x="1714375" y="4473477"/>
            <a:ext cx="82586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Image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82" name="Google Shape;282;p11"/>
          <p:cNvGraphicFramePr/>
          <p:nvPr/>
        </p:nvGraphicFramePr>
        <p:xfrm>
          <a:off x="3995936" y="198884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{984C4EA0-612D-4215-84E8-9CEC38CA3513}</a:tableStyleId>
              </a:tblPr>
              <a:tblGrid>
                <a:gridCol w="540000"/>
                <a:gridCol w="540000"/>
                <a:gridCol w="540000"/>
              </a:tblGrid>
              <a:tr h="540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0" lang="en-US" sz="2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b="0" sz="20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00" marB="45700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 b="0" sz="20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00" marB="45700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0" lang="en-US" sz="2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b="0" sz="20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00" marB="45700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5401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0" lang="en-US" sz="2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 b="0" sz="20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00" marB="45700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0" lang="en-US" sz="2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endParaRPr b="0" sz="20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00" marB="45700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0" lang="en-US" sz="2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 b="0" sz="20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00" marB="45700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540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0" lang="en-US" sz="2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b="0" sz="20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00" marB="45700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0" lang="en-US" sz="2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 b="0" sz="20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00" marB="45700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0" lang="en-US" sz="2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b="0" sz="20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00" marB="45700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283" name="Google Shape;283;p11"/>
          <p:cNvSpPr txBox="1"/>
          <p:nvPr/>
        </p:nvSpPr>
        <p:spPr>
          <a:xfrm>
            <a:off x="4393002" y="3814869"/>
            <a:ext cx="69762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Filter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p11"/>
          <p:cNvSpPr txBox="1"/>
          <p:nvPr/>
        </p:nvSpPr>
        <p:spPr>
          <a:xfrm>
            <a:off x="3635896" y="2636912"/>
            <a:ext cx="30008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85" name="Google Shape;285;p11"/>
          <p:cNvGraphicFramePr/>
          <p:nvPr/>
        </p:nvGraphicFramePr>
        <p:xfrm>
          <a:off x="6228184" y="198884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{984C4EA0-612D-4215-84E8-9CEC38CA3513}</a:tableStyleId>
              </a:tblPr>
              <a:tblGrid>
                <a:gridCol w="540000"/>
                <a:gridCol w="540000"/>
                <a:gridCol w="540000"/>
              </a:tblGrid>
              <a:tr h="540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0" lang="en-US" sz="2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14</a:t>
                      </a:r>
                      <a:endParaRPr b="0" sz="20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00" marB="45700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000">
                          <a:solidFill>
                            <a:srgbClr val="FF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18</a:t>
                      </a:r>
                      <a:endParaRPr b="0" sz="2000">
                        <a:solidFill>
                          <a:srgbClr val="FF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00" marB="45700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t/>
                      </a:r>
                      <a:endParaRPr b="0" sz="2000">
                        <a:solidFill>
                          <a:srgbClr val="FF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00" marB="45700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5401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t/>
                      </a:r>
                      <a:endParaRPr b="0" sz="2000">
                        <a:solidFill>
                          <a:srgbClr val="FF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00" marB="45700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t/>
                      </a:r>
                      <a:endParaRPr b="0" sz="2000">
                        <a:solidFill>
                          <a:srgbClr val="FF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00" marB="45700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t/>
                      </a:r>
                      <a:endParaRPr b="0" sz="2000">
                        <a:solidFill>
                          <a:srgbClr val="FF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00" marB="45700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540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t/>
                      </a:r>
                      <a:endParaRPr b="0" sz="2000">
                        <a:solidFill>
                          <a:srgbClr val="FF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00" marB="45700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t/>
                      </a:r>
                      <a:endParaRPr b="0" sz="2000">
                        <a:solidFill>
                          <a:srgbClr val="FF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00" marB="45700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t/>
                      </a:r>
                      <a:endParaRPr b="0" sz="2000">
                        <a:solidFill>
                          <a:srgbClr val="FF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00" marB="45700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286" name="Google Shape;286;p11"/>
          <p:cNvSpPr/>
          <p:nvPr/>
        </p:nvSpPr>
        <p:spPr>
          <a:xfrm>
            <a:off x="5767475" y="2780928"/>
            <a:ext cx="316693" cy="288032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5875">
            <a:solidFill>
              <a:srgbClr val="147EA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 showMasterSp="0">
  <p:cSld>
    <p:spTree>
      <p:nvGrpSpPr>
        <p:cNvPr id="1890" name="Shape 1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1" name="Google Shape;1891;g31161a0983e_0_5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0825" y="2124075"/>
            <a:ext cx="5543551" cy="3932239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895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6" name="Google Shape;1896;p127"/>
          <p:cNvSpPr txBox="1"/>
          <p:nvPr>
            <p:ph idx="11" type="ftr"/>
          </p:nvPr>
        </p:nvSpPr>
        <p:spPr>
          <a:xfrm>
            <a:off x="0" y="6500813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DC &amp; CV LAB. CSIE NTU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897" name="Google Shape;1897;p127"/>
          <p:cNvSpPr txBox="1"/>
          <p:nvPr/>
        </p:nvSpPr>
        <p:spPr>
          <a:xfrm>
            <a:off x="6228184" y="3207784"/>
            <a:ext cx="1694566" cy="681084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-4462" l="-3955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cxnSp>
        <p:nvCxnSpPr>
          <p:cNvPr id="1898" name="Google Shape;1898;p127"/>
          <p:cNvCxnSpPr/>
          <p:nvPr/>
        </p:nvCxnSpPr>
        <p:spPr>
          <a:xfrm flipH="1">
            <a:off x="1908175" y="3068638"/>
            <a:ext cx="1871663" cy="288925"/>
          </a:xfrm>
          <a:prstGeom prst="straightConnector1">
            <a:avLst/>
          </a:prstGeom>
          <a:noFill/>
          <a:ln cap="flat" cmpd="sng" w="38100">
            <a:solidFill>
              <a:srgbClr val="FF3300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899" name="Google Shape;1899;p127"/>
          <p:cNvSpPr/>
          <p:nvPr/>
        </p:nvSpPr>
        <p:spPr>
          <a:xfrm>
            <a:off x="3851275" y="2420938"/>
            <a:ext cx="720725" cy="787400"/>
          </a:xfrm>
          <a:prstGeom prst="ellipse">
            <a:avLst/>
          </a:prstGeom>
          <a:solidFill>
            <a:schemeClr val="folHlink">
              <a:alpha val="0"/>
            </a:schemeClr>
          </a:solidFill>
          <a:ln cap="flat" cmpd="sng" w="9525">
            <a:solidFill>
              <a:srgbClr val="FF33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0" name="Google Shape;1900;p127"/>
          <p:cNvSpPr/>
          <p:nvPr/>
        </p:nvSpPr>
        <p:spPr>
          <a:xfrm>
            <a:off x="4572000" y="2276475"/>
            <a:ext cx="1152525" cy="576263"/>
          </a:xfrm>
          <a:prstGeom prst="rect">
            <a:avLst/>
          </a:prstGeom>
          <a:solidFill>
            <a:schemeClr val="folHlink">
              <a:alpha val="0"/>
            </a:schemeClr>
          </a:solidFill>
          <a:ln cap="flat" cmpd="sng" w="28575">
            <a:solidFill>
              <a:srgbClr val="0000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901" name="Google Shape;1901;p127"/>
          <p:cNvCxnSpPr/>
          <p:nvPr/>
        </p:nvCxnSpPr>
        <p:spPr>
          <a:xfrm>
            <a:off x="5435600" y="2852738"/>
            <a:ext cx="1081088" cy="360362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stealth"/>
          </a:ln>
        </p:spPr>
      </p:cxnSp>
      <p:pic>
        <p:nvPicPr>
          <p:cNvPr id="1902" name="Google Shape;1902;p1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8313" y="2205038"/>
            <a:ext cx="5543550" cy="3932237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</p:pic>
      <p:sp>
        <p:nvSpPr>
          <p:cNvPr id="1903" name="Google Shape;1903;p127"/>
          <p:cNvSpPr txBox="1"/>
          <p:nvPr/>
        </p:nvSpPr>
        <p:spPr>
          <a:xfrm>
            <a:off x="6070302" y="2413903"/>
            <a:ext cx="491096" cy="619016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1904" name="Google Shape;1904;p127"/>
          <p:cNvSpPr txBox="1"/>
          <p:nvPr>
            <p:ph idx="12" type="sldNum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9" name="Shape 1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0" name="Google Shape;1910;p128"/>
          <p:cNvSpPr txBox="1"/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Times New Roman"/>
              <a:buNone/>
            </a:pPr>
            <a:r>
              <a:rPr b="0" lang="en-US" sz="4000">
                <a:solidFill>
                  <a:schemeClr val="dk1"/>
                </a:solidFill>
              </a:rPr>
              <a:t>7.4.2 Zero-Crossing Edge Detectors</a:t>
            </a:r>
            <a:endParaRPr/>
          </a:p>
        </p:txBody>
      </p:sp>
      <p:sp>
        <p:nvSpPr>
          <p:cNvPr id="1911" name="Google Shape;1911;p128"/>
          <p:cNvSpPr txBox="1"/>
          <p:nvPr>
            <p:ph idx="11" type="ftr"/>
          </p:nvPr>
        </p:nvSpPr>
        <p:spPr>
          <a:xfrm>
            <a:off x="0" y="6500813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DC &amp; CV LAB. CSIE NTU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descr="7" id="1912" name="Google Shape;1912;p1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0825" y="2060575"/>
            <a:ext cx="8677275" cy="4060825"/>
          </a:xfrm>
          <a:prstGeom prst="rect">
            <a:avLst/>
          </a:prstGeom>
          <a:noFill/>
          <a:ln>
            <a:noFill/>
          </a:ln>
        </p:spPr>
      </p:pic>
      <p:sp>
        <p:nvSpPr>
          <p:cNvPr id="1913" name="Google Shape;1913;p128"/>
          <p:cNvSpPr txBox="1"/>
          <p:nvPr>
            <p:ph idx="12" type="sldNum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129"/>
          <p:cNvSpPr txBox="1"/>
          <p:nvPr>
            <p:ph idx="11" type="ftr"/>
          </p:nvPr>
        </p:nvSpPr>
        <p:spPr>
          <a:xfrm>
            <a:off x="0" y="6500813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DC &amp; CV LAB. CSIE NTU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descr="2" id="1920" name="Google Shape;1920;p129"/>
          <p:cNvPicPr preferRelativeResize="0"/>
          <p:nvPr/>
        </p:nvPicPr>
        <p:blipFill rotWithShape="1">
          <a:blip r:embed="rId3">
            <a:alphaModFix/>
          </a:blip>
          <a:srcRect b="14306" l="0" r="0" t="0"/>
          <a:stretch/>
        </p:blipFill>
        <p:spPr>
          <a:xfrm>
            <a:off x="0" y="490586"/>
            <a:ext cx="9144000" cy="5876828"/>
          </a:xfrm>
          <a:prstGeom prst="rect">
            <a:avLst/>
          </a:prstGeom>
          <a:noFill/>
          <a:ln>
            <a:noFill/>
          </a:ln>
        </p:spPr>
      </p:pic>
      <p:sp>
        <p:nvSpPr>
          <p:cNvPr id="1921" name="Google Shape;1921;p129"/>
          <p:cNvSpPr txBox="1"/>
          <p:nvPr>
            <p:ph idx="12" type="sldNum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6" name="Shape 1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7" name="Google Shape;1927;p130"/>
          <p:cNvSpPr txBox="1"/>
          <p:nvPr>
            <p:ph idx="11" type="ftr"/>
          </p:nvPr>
        </p:nvSpPr>
        <p:spPr>
          <a:xfrm>
            <a:off x="0" y="6500813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DC &amp; CV LAB. CSIE NTU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descr="2" id="1928" name="Google Shape;1928;p1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96100"/>
          </a:xfrm>
          <a:prstGeom prst="rect">
            <a:avLst/>
          </a:prstGeom>
          <a:noFill/>
          <a:ln>
            <a:noFill/>
          </a:ln>
        </p:spPr>
      </p:pic>
      <p:sp>
        <p:nvSpPr>
          <p:cNvPr id="1929" name="Google Shape;1929;p130"/>
          <p:cNvSpPr txBox="1"/>
          <p:nvPr>
            <p:ph idx="12" type="sldNum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2" id="1934" name="Google Shape;1934;p1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29425"/>
          </a:xfrm>
          <a:prstGeom prst="rect">
            <a:avLst/>
          </a:prstGeom>
          <a:noFill/>
          <a:ln>
            <a:noFill/>
          </a:ln>
        </p:spPr>
      </p:pic>
      <p:sp>
        <p:nvSpPr>
          <p:cNvPr id="1935" name="Google Shape;1935;p131"/>
          <p:cNvSpPr txBox="1"/>
          <p:nvPr>
            <p:ph idx="11" type="ftr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DC &amp; CV LAB. CSIE NTU</a:t>
            </a:r>
            <a:endParaRPr/>
          </a:p>
        </p:txBody>
      </p:sp>
      <p:sp>
        <p:nvSpPr>
          <p:cNvPr id="1936" name="Google Shape;1936;p131"/>
          <p:cNvSpPr txBox="1"/>
          <p:nvPr>
            <p:ph idx="12" type="sldNum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133"/>
          <p:cNvSpPr txBox="1"/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Times New Roman"/>
              <a:buNone/>
            </a:pPr>
            <a:r>
              <a:rPr b="0" lang="en-US" sz="4000">
                <a:solidFill>
                  <a:schemeClr val="dk1"/>
                </a:solidFill>
              </a:rPr>
              <a:t>7.4.2 Zero-Crossing Edge Detectors</a:t>
            </a:r>
            <a:endParaRPr/>
          </a:p>
        </p:txBody>
      </p:sp>
      <p:sp>
        <p:nvSpPr>
          <p:cNvPr id="1943" name="Google Shape;1943;p133"/>
          <p:cNvSpPr txBox="1"/>
          <p:nvPr>
            <p:ph idx="1" type="body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/>
          <a:p>
            <a:pPr indent="-152400" lvl="0" marL="9144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 "/>
            </a:pPr>
            <a:r>
              <a:rPr lang="en-US" sz="2400">
                <a:solidFill>
                  <a:schemeClr val="dk1"/>
                </a:solidFill>
              </a:rPr>
              <a:t>A pixel is declared to have a zero crossing if it is less than  </a:t>
            </a:r>
            <a:r>
              <a:rPr i="1" lang="en-US" sz="2400">
                <a:solidFill>
                  <a:schemeClr val="dk1"/>
                </a:solidFill>
              </a:rPr>
              <a:t>–t </a:t>
            </a:r>
            <a:r>
              <a:rPr lang="en-US" sz="2400">
                <a:solidFill>
                  <a:schemeClr val="dk1"/>
                </a:solidFill>
              </a:rPr>
              <a:t>and one of its eight neighbors is greater than  </a:t>
            </a:r>
            <a:r>
              <a:rPr i="1" lang="en-US" sz="2400">
                <a:solidFill>
                  <a:schemeClr val="dk1"/>
                </a:solidFill>
              </a:rPr>
              <a:t>t  </a:t>
            </a:r>
            <a:r>
              <a:rPr lang="en-US" sz="2400">
                <a:solidFill>
                  <a:schemeClr val="dk1"/>
                </a:solidFill>
              </a:rPr>
              <a:t>or if it is greater than  </a:t>
            </a:r>
            <a:r>
              <a:rPr i="1" lang="en-US" sz="2400">
                <a:solidFill>
                  <a:schemeClr val="dk1"/>
                </a:solidFill>
              </a:rPr>
              <a:t>t</a:t>
            </a:r>
            <a:r>
              <a:rPr lang="en-US" sz="2400">
                <a:solidFill>
                  <a:schemeClr val="dk1"/>
                </a:solidFill>
              </a:rPr>
              <a:t>  and one of its eight neighbors is less than  –</a:t>
            </a:r>
            <a:r>
              <a:rPr i="1" lang="en-US" sz="2400">
                <a:solidFill>
                  <a:schemeClr val="dk1"/>
                </a:solidFill>
              </a:rPr>
              <a:t>t </a:t>
            </a:r>
            <a:r>
              <a:rPr lang="en-US" sz="2400">
                <a:solidFill>
                  <a:schemeClr val="dk1"/>
                </a:solidFill>
              </a:rPr>
              <a:t>for some fixed threshold  </a:t>
            </a:r>
            <a:r>
              <a:rPr i="1" lang="en-US" sz="2400">
                <a:solidFill>
                  <a:schemeClr val="dk1"/>
                </a:solidFill>
              </a:rPr>
              <a:t>t</a:t>
            </a:r>
            <a:endParaRPr/>
          </a:p>
        </p:txBody>
      </p:sp>
      <p:sp>
        <p:nvSpPr>
          <p:cNvPr id="1944" name="Google Shape;1944;p133"/>
          <p:cNvSpPr txBox="1"/>
          <p:nvPr>
            <p:ph idx="11" type="ftr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DC &amp; CV LAB. CSIE NTU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45" name="Google Shape;1945;p133"/>
          <p:cNvSpPr txBox="1"/>
          <p:nvPr>
            <p:ph idx="12" type="sldNum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946" name="Google Shape;1946;p1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50568" y="3356992"/>
            <a:ext cx="4752975" cy="32464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7" name="Google Shape;1947;p1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39493" y="4403155"/>
            <a:ext cx="1079500" cy="9001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8" name="Google Shape;1948;p13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247781" y="4077717"/>
            <a:ext cx="1296987" cy="165576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49" name="Google Shape;1949;p133"/>
          <p:cNvGrpSpPr/>
          <p:nvPr/>
        </p:nvGrpSpPr>
        <p:grpSpPr>
          <a:xfrm>
            <a:off x="2726831" y="3644330"/>
            <a:ext cx="4176712" cy="549275"/>
            <a:chOff x="1837" y="1661"/>
            <a:chExt cx="2631" cy="346"/>
          </a:xfrm>
        </p:grpSpPr>
        <p:cxnSp>
          <p:nvCxnSpPr>
            <p:cNvPr id="1950" name="Google Shape;1950;p133"/>
            <p:cNvCxnSpPr/>
            <p:nvPr/>
          </p:nvCxnSpPr>
          <p:spPr>
            <a:xfrm>
              <a:off x="1837" y="1842"/>
              <a:ext cx="2313" cy="0"/>
            </a:xfrm>
            <a:prstGeom prst="straightConnector1">
              <a:avLst/>
            </a:prstGeom>
            <a:noFill/>
            <a:ln cap="flat" cmpd="sng" w="9525">
              <a:solidFill>
                <a:srgbClr val="FF66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951" name="Google Shape;1951;p133"/>
            <p:cNvSpPr txBox="1"/>
            <p:nvPr/>
          </p:nvSpPr>
          <p:spPr>
            <a:xfrm>
              <a:off x="4059" y="1661"/>
              <a:ext cx="409" cy="34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3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t</a:t>
              </a:r>
              <a:endParaRPr/>
            </a:p>
          </p:txBody>
        </p:sp>
      </p:grpSp>
      <p:grpSp>
        <p:nvGrpSpPr>
          <p:cNvPr id="1952" name="Google Shape;1952;p133"/>
          <p:cNvGrpSpPr/>
          <p:nvPr/>
        </p:nvGrpSpPr>
        <p:grpSpPr>
          <a:xfrm>
            <a:off x="2726831" y="5515992"/>
            <a:ext cx="4176712" cy="549275"/>
            <a:chOff x="1837" y="2840"/>
            <a:chExt cx="2631" cy="346"/>
          </a:xfrm>
        </p:grpSpPr>
        <p:cxnSp>
          <p:nvCxnSpPr>
            <p:cNvPr id="1953" name="Google Shape;1953;p133"/>
            <p:cNvCxnSpPr/>
            <p:nvPr/>
          </p:nvCxnSpPr>
          <p:spPr>
            <a:xfrm>
              <a:off x="1837" y="3022"/>
              <a:ext cx="2313" cy="0"/>
            </a:xfrm>
            <a:prstGeom prst="straightConnector1">
              <a:avLst/>
            </a:prstGeom>
            <a:noFill/>
            <a:ln cap="flat" cmpd="sng" w="9525">
              <a:solidFill>
                <a:srgbClr val="FF66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954" name="Google Shape;1954;p133"/>
            <p:cNvSpPr txBox="1"/>
            <p:nvPr/>
          </p:nvSpPr>
          <p:spPr>
            <a:xfrm>
              <a:off x="4059" y="2840"/>
              <a:ext cx="409" cy="34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3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-t</a:t>
              </a:r>
              <a:endParaRPr/>
            </a:p>
          </p:txBody>
        </p:sp>
      </p:grpSp>
      <p:sp>
        <p:nvSpPr>
          <p:cNvPr id="1955" name="Google Shape;1955;p133"/>
          <p:cNvSpPr/>
          <p:nvPr/>
        </p:nvSpPr>
        <p:spPr>
          <a:xfrm>
            <a:off x="4311156" y="4582542"/>
            <a:ext cx="576262" cy="574675"/>
          </a:xfrm>
          <a:prstGeom prst="ellipse">
            <a:avLst/>
          </a:prstGeom>
          <a:solidFill>
            <a:schemeClr val="folHlink">
              <a:alpha val="0"/>
            </a:schemeClr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822"/>
                                        <p:tgtEl>
                                          <p:spTgt spid="19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0" name="Shape 1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1" name="Google Shape;1961;p134"/>
          <p:cNvSpPr txBox="1"/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b="0" lang="en-US" sz="4400">
                <a:solidFill>
                  <a:schemeClr val="dk1"/>
                </a:solidFill>
              </a:rPr>
              <a:t>7.4.3 Edge Operator Performance</a:t>
            </a:r>
            <a:endParaRPr/>
          </a:p>
        </p:txBody>
      </p:sp>
      <p:sp>
        <p:nvSpPr>
          <p:cNvPr id="1962" name="Google Shape;1962;p134"/>
          <p:cNvSpPr txBox="1"/>
          <p:nvPr>
            <p:ph idx="1" type="body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2400">
                <a:solidFill>
                  <a:schemeClr val="dk1"/>
                </a:solidFill>
              </a:rPr>
              <a:t>Edge detector performance characteristics: misdetection/false-alarm rate.</a:t>
            </a:r>
            <a:endParaRPr/>
          </a:p>
        </p:txBody>
      </p:sp>
      <p:sp>
        <p:nvSpPr>
          <p:cNvPr id="1963" name="Google Shape;1963;p134"/>
          <p:cNvSpPr txBox="1"/>
          <p:nvPr>
            <p:ph idx="11" type="ftr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DC &amp; CV LAB. CSIE NTU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64" name="Google Shape;1964;p134"/>
          <p:cNvSpPr txBox="1"/>
          <p:nvPr>
            <p:ph idx="12" type="sldNum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9" name="Shape 1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0" name="Google Shape;1970;p135"/>
          <p:cNvSpPr txBox="1"/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imes New Roman"/>
              <a:buNone/>
            </a:pPr>
            <a:r>
              <a:rPr b="0" lang="en-US">
                <a:solidFill>
                  <a:schemeClr val="dk1"/>
                </a:solidFill>
              </a:rPr>
              <a:t>7.5 Line Detection</a:t>
            </a:r>
            <a:endParaRPr/>
          </a:p>
        </p:txBody>
      </p:sp>
      <p:sp>
        <p:nvSpPr>
          <p:cNvPr id="1971" name="Google Shape;1971;p135"/>
          <p:cNvSpPr txBox="1"/>
          <p:nvPr>
            <p:ph idx="1" type="body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/>
          <a:p>
            <a:pPr indent="-152400" lvl="0" marL="9144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400"/>
              <a:buChar char=" "/>
            </a:pPr>
            <a:r>
              <a:rPr lang="en-US" sz="2400">
                <a:solidFill>
                  <a:schemeClr val="dk1"/>
                </a:solidFill>
              </a:rPr>
              <a:t>A line segment on an image can be characterized as an elongated rectangular region having a homogeneous gray level bounded on both its longer sides by homogeneous regions of a different gray level.</a:t>
            </a:r>
            <a:endParaRPr/>
          </a:p>
        </p:txBody>
      </p:sp>
      <p:sp>
        <p:nvSpPr>
          <p:cNvPr id="1972" name="Google Shape;1972;p135"/>
          <p:cNvSpPr txBox="1"/>
          <p:nvPr>
            <p:ph idx="11" type="ftr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DC &amp; CV LAB. CSIE NTU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73" name="Google Shape;1973;p135"/>
          <p:cNvSpPr txBox="1"/>
          <p:nvPr>
            <p:ph idx="12" type="sldNum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8" name="Shape 1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9" name="Google Shape;1979;p136"/>
          <p:cNvSpPr txBox="1"/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imes New Roman"/>
              <a:buNone/>
            </a:pPr>
            <a:r>
              <a:rPr b="0" lang="en-US">
                <a:solidFill>
                  <a:schemeClr val="dk1"/>
                </a:solidFill>
              </a:rPr>
              <a:t>7.5 Line Detection</a:t>
            </a:r>
            <a:endParaRPr/>
          </a:p>
        </p:txBody>
      </p:sp>
      <p:sp>
        <p:nvSpPr>
          <p:cNvPr id="1980" name="Google Shape;1980;p136"/>
          <p:cNvSpPr txBox="1"/>
          <p:nvPr>
            <p:ph idx="1" type="body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/>
          <a:p>
            <a:pPr indent="-177800" lvl="0" marL="9144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 "/>
            </a:pPr>
            <a:r>
              <a:rPr lang="en-US" sz="2800">
                <a:solidFill>
                  <a:schemeClr val="dk1"/>
                </a:solidFill>
              </a:rPr>
              <a:t>One-pixel-wide lines can be detected by compass line detectors</a:t>
            </a:r>
            <a:endParaRPr/>
          </a:p>
        </p:txBody>
      </p:sp>
      <p:sp>
        <p:nvSpPr>
          <p:cNvPr id="1981" name="Google Shape;1981;p136"/>
          <p:cNvSpPr txBox="1"/>
          <p:nvPr>
            <p:ph idx="11" type="ftr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DC &amp; CV LAB. CSIE NTU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82" name="Google Shape;1982;p136"/>
          <p:cNvSpPr txBox="1"/>
          <p:nvPr>
            <p:ph idx="12" type="sldNum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7" id="1983" name="Google Shape;1983;p1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3528" y="3284984"/>
            <a:ext cx="8569325" cy="226218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84" name="Google Shape;1984;p136"/>
          <p:cNvCxnSpPr/>
          <p:nvPr/>
        </p:nvCxnSpPr>
        <p:spPr>
          <a:xfrm>
            <a:off x="683891" y="3140521"/>
            <a:ext cx="358775" cy="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985" name="Google Shape;1985;p136"/>
          <p:cNvCxnSpPr/>
          <p:nvPr/>
        </p:nvCxnSpPr>
        <p:spPr>
          <a:xfrm flipH="1" rot="10800000">
            <a:off x="3531251" y="3014898"/>
            <a:ext cx="287338" cy="2159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986" name="Google Shape;1986;p136"/>
          <p:cNvCxnSpPr/>
          <p:nvPr/>
        </p:nvCxnSpPr>
        <p:spPr>
          <a:xfrm rot="10800000">
            <a:off x="5796136" y="2996059"/>
            <a:ext cx="0" cy="287338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987" name="Google Shape;1987;p136"/>
          <p:cNvCxnSpPr/>
          <p:nvPr/>
        </p:nvCxnSpPr>
        <p:spPr>
          <a:xfrm rot="10800000">
            <a:off x="7773684" y="2996059"/>
            <a:ext cx="287338" cy="2159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2" name="Google Shape;292;p12"/>
          <p:cNvGraphicFramePr/>
          <p:nvPr/>
        </p:nvGraphicFramePr>
        <p:xfrm>
          <a:off x="683568" y="198884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{984C4EA0-612D-4215-84E8-9CEC38CA3513}</a:tableStyleId>
              </a:tblPr>
              <a:tblGrid>
                <a:gridCol w="550000"/>
                <a:gridCol w="618750"/>
                <a:gridCol w="550000"/>
                <a:gridCol w="657525"/>
                <a:gridCol w="511225"/>
              </a:tblGrid>
              <a:tr h="4976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0" lang="en-US" sz="2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b="0" sz="20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00" marB="45700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b="0" sz="20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00" marB="45700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0" lang="en-US" sz="2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endParaRPr b="0" sz="20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00" marB="45700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0" lang="en-US" sz="2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</a:t>
                      </a:r>
                      <a:endParaRPr b="0" sz="20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00" marB="45700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0" lang="en-US" sz="2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</a:t>
                      </a:r>
                      <a:endParaRPr b="0" sz="20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00" marB="45700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604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0" lang="en-US" sz="2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b="0" sz="20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00" marB="45700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0" lang="en-US" sz="2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b="0" sz="20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00" marB="45700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2000"/>
                        <a:buFont typeface="Times New Roman"/>
                        <a:buNone/>
                      </a:pPr>
                      <a:r>
                        <a:rPr b="0" lang="en-US" sz="2000">
                          <a:solidFill>
                            <a:srgbClr val="FF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endParaRPr b="0" sz="2000">
                        <a:solidFill>
                          <a:srgbClr val="FF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00" marB="45700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2000"/>
                        <a:buFont typeface="Times New Roman"/>
                        <a:buNone/>
                      </a:pPr>
                      <a:r>
                        <a:rPr b="0" lang="en-US" sz="2000">
                          <a:solidFill>
                            <a:srgbClr val="FF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</a:t>
                      </a:r>
                      <a:endParaRPr b="0" sz="2000">
                        <a:solidFill>
                          <a:srgbClr val="FF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00" marB="45700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2000"/>
                        <a:buFont typeface="Times New Roman"/>
                        <a:buNone/>
                      </a:pPr>
                      <a:r>
                        <a:rPr b="0" lang="en-US" sz="2000">
                          <a:solidFill>
                            <a:srgbClr val="FF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</a:t>
                      </a:r>
                      <a:endParaRPr b="0" sz="2000">
                        <a:solidFill>
                          <a:srgbClr val="FF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00" marB="45700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72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0" lang="en-US" sz="2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</a:t>
                      </a:r>
                      <a:endParaRPr b="0" sz="20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00" marB="45700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0" lang="en-US" sz="2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</a:t>
                      </a:r>
                      <a:endParaRPr b="0" sz="20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00" marB="45700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2000"/>
                        <a:buFont typeface="Times New Roman"/>
                        <a:buNone/>
                      </a:pPr>
                      <a:r>
                        <a:rPr b="0" lang="en-US" sz="2000">
                          <a:solidFill>
                            <a:srgbClr val="FF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</a:t>
                      </a:r>
                      <a:endParaRPr b="0" sz="2000">
                        <a:solidFill>
                          <a:srgbClr val="FF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00" marB="45700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2000"/>
                        <a:buFont typeface="Times New Roman"/>
                        <a:buNone/>
                      </a:pPr>
                      <a:r>
                        <a:rPr b="0" lang="en-US" sz="2000">
                          <a:solidFill>
                            <a:srgbClr val="FF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6</a:t>
                      </a:r>
                      <a:endParaRPr b="0" sz="2000">
                        <a:solidFill>
                          <a:srgbClr val="FF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00" marB="45700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2000"/>
                        <a:buFont typeface="Times New Roman"/>
                        <a:buNone/>
                      </a:pPr>
                      <a:r>
                        <a:rPr b="0" lang="en-US" sz="2000">
                          <a:solidFill>
                            <a:srgbClr val="FF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6</a:t>
                      </a:r>
                      <a:endParaRPr b="0" sz="2000">
                        <a:solidFill>
                          <a:srgbClr val="FF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00" marB="45700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72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0" lang="en-US" sz="2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7</a:t>
                      </a:r>
                      <a:endParaRPr b="0" sz="20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00" marB="45700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0" lang="en-US" sz="2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7</a:t>
                      </a:r>
                      <a:endParaRPr b="0" sz="20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00" marB="45700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2000"/>
                        <a:buFont typeface="Times New Roman"/>
                        <a:buNone/>
                      </a:pPr>
                      <a:r>
                        <a:rPr b="0" lang="en-US" sz="2000">
                          <a:solidFill>
                            <a:srgbClr val="FF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8</a:t>
                      </a:r>
                      <a:endParaRPr b="0" sz="2000">
                        <a:solidFill>
                          <a:srgbClr val="FF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00" marB="45700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2000"/>
                        <a:buFont typeface="Times New Roman"/>
                        <a:buNone/>
                      </a:pPr>
                      <a:r>
                        <a:rPr b="0" lang="en-US" sz="2000">
                          <a:solidFill>
                            <a:srgbClr val="FF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9</a:t>
                      </a:r>
                      <a:endParaRPr b="0" sz="2000">
                        <a:solidFill>
                          <a:srgbClr val="FF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00" marB="45700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2000"/>
                        <a:buFont typeface="Times New Roman"/>
                        <a:buNone/>
                      </a:pPr>
                      <a:r>
                        <a:rPr b="0" lang="en-US" sz="2000">
                          <a:solidFill>
                            <a:srgbClr val="FF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9</a:t>
                      </a:r>
                      <a:endParaRPr b="0" sz="2000">
                        <a:solidFill>
                          <a:srgbClr val="FF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00" marB="45700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72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0" lang="en-US" sz="2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7</a:t>
                      </a:r>
                      <a:endParaRPr b="0" sz="20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00" marB="45700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0" lang="en-US" sz="2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7</a:t>
                      </a:r>
                      <a:endParaRPr b="0" sz="20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00" marB="45700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0" lang="en-US" sz="2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8</a:t>
                      </a:r>
                      <a:endParaRPr b="0" sz="20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00" marB="45700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0" lang="en-US" sz="2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9</a:t>
                      </a:r>
                      <a:endParaRPr b="0" sz="20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00" marB="45700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0" lang="en-US" sz="2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9</a:t>
                      </a:r>
                      <a:endParaRPr b="0" sz="20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00" marB="45700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293" name="Google Shape;293;p12"/>
          <p:cNvSpPr txBox="1"/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imes New Roman"/>
              <a:buNone/>
            </a:pPr>
            <a:r>
              <a:rPr lang="en-US">
                <a:solidFill>
                  <a:schemeClr val="dk1"/>
                </a:solidFill>
              </a:rPr>
              <a:t>7.2 Noise Cleaning</a:t>
            </a:r>
            <a:endParaRPr/>
          </a:p>
        </p:txBody>
      </p:sp>
      <p:sp>
        <p:nvSpPr>
          <p:cNvPr id="294" name="Google Shape;294;p12"/>
          <p:cNvSpPr txBox="1"/>
          <p:nvPr>
            <p:ph idx="11" type="ftr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DC &amp; CV LAB. CSIE NTU</a:t>
            </a:r>
            <a:endParaRPr/>
          </a:p>
        </p:txBody>
      </p:sp>
      <p:sp>
        <p:nvSpPr>
          <p:cNvPr id="295" name="Google Shape;295;p12"/>
          <p:cNvSpPr txBox="1"/>
          <p:nvPr>
            <p:ph idx="12" type="sldNum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96" name="Google Shape;296;p12"/>
          <p:cNvSpPr txBox="1"/>
          <p:nvPr/>
        </p:nvSpPr>
        <p:spPr>
          <a:xfrm>
            <a:off x="1714375" y="4473477"/>
            <a:ext cx="82586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Image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97" name="Google Shape;297;p12"/>
          <p:cNvGraphicFramePr/>
          <p:nvPr/>
        </p:nvGraphicFramePr>
        <p:xfrm>
          <a:off x="3995936" y="198884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{984C4EA0-612D-4215-84E8-9CEC38CA3513}</a:tableStyleId>
              </a:tblPr>
              <a:tblGrid>
                <a:gridCol w="540000"/>
                <a:gridCol w="540000"/>
                <a:gridCol w="540000"/>
              </a:tblGrid>
              <a:tr h="540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0" lang="en-US" sz="2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b="0" sz="20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00" marB="45700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 b="0" sz="20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00" marB="45700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0" lang="en-US" sz="2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b="0" sz="20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00" marB="45700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5401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0" lang="en-US" sz="2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 b="0" sz="20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00" marB="45700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0" lang="en-US" sz="2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endParaRPr b="0" sz="20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00" marB="45700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0" lang="en-US" sz="2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 b="0" sz="20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00" marB="45700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540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0" lang="en-US" sz="2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b="0" sz="20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00" marB="45700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0" lang="en-US" sz="2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 b="0" sz="20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00" marB="45700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0" lang="en-US" sz="2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b="0" sz="20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00" marB="45700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298" name="Google Shape;298;p12"/>
          <p:cNvSpPr txBox="1"/>
          <p:nvPr/>
        </p:nvSpPr>
        <p:spPr>
          <a:xfrm>
            <a:off x="4393002" y="3814869"/>
            <a:ext cx="69762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Filter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" name="Google Shape;299;p12"/>
          <p:cNvSpPr txBox="1"/>
          <p:nvPr/>
        </p:nvSpPr>
        <p:spPr>
          <a:xfrm>
            <a:off x="3635896" y="2636912"/>
            <a:ext cx="30008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00" name="Google Shape;300;p12"/>
          <p:cNvGraphicFramePr/>
          <p:nvPr/>
        </p:nvGraphicFramePr>
        <p:xfrm>
          <a:off x="6228184" y="198884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{984C4EA0-612D-4215-84E8-9CEC38CA3513}</a:tableStyleId>
              </a:tblPr>
              <a:tblGrid>
                <a:gridCol w="540000"/>
                <a:gridCol w="540000"/>
                <a:gridCol w="540000"/>
              </a:tblGrid>
              <a:tr h="540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0" lang="en-US" sz="2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14</a:t>
                      </a:r>
                      <a:endParaRPr b="0" sz="20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00" marB="45700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18</a:t>
                      </a:r>
                      <a:endParaRPr b="0" sz="20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00" marB="45700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t/>
                      </a:r>
                      <a:endParaRPr b="0" sz="2000">
                        <a:solidFill>
                          <a:srgbClr val="FF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00" marB="45700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5401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t/>
                      </a:r>
                      <a:endParaRPr b="0" sz="2000">
                        <a:solidFill>
                          <a:srgbClr val="FF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00" marB="45700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t/>
                      </a:r>
                      <a:endParaRPr b="0" sz="2000">
                        <a:solidFill>
                          <a:srgbClr val="FF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00" marB="45700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2000"/>
                        <a:buFont typeface="Times New Roman"/>
                        <a:buNone/>
                      </a:pPr>
                      <a:r>
                        <a:rPr b="0" lang="en-US" sz="2000">
                          <a:solidFill>
                            <a:srgbClr val="FF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34</a:t>
                      </a:r>
                      <a:endParaRPr b="0" sz="2000">
                        <a:solidFill>
                          <a:srgbClr val="FF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00" marB="45700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540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t/>
                      </a:r>
                      <a:endParaRPr b="0" sz="2000">
                        <a:solidFill>
                          <a:srgbClr val="FF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00" marB="45700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t/>
                      </a:r>
                      <a:endParaRPr b="0" sz="2000">
                        <a:solidFill>
                          <a:srgbClr val="FF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00" marB="45700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t/>
                      </a:r>
                      <a:endParaRPr b="0" sz="2000">
                        <a:solidFill>
                          <a:srgbClr val="FF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00" marB="45700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301" name="Google Shape;301;p12"/>
          <p:cNvSpPr/>
          <p:nvPr/>
        </p:nvSpPr>
        <p:spPr>
          <a:xfrm>
            <a:off x="5767475" y="2780928"/>
            <a:ext cx="316693" cy="288032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5875">
            <a:solidFill>
              <a:srgbClr val="147EA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992" name="Shape 1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3" name="Google Shape;1993;p137"/>
          <p:cNvSpPr txBox="1"/>
          <p:nvPr>
            <p:ph idx="1" type="body"/>
          </p:nvPr>
        </p:nvSpPr>
        <p:spPr>
          <a:xfrm>
            <a:off x="396081" y="607764"/>
            <a:ext cx="8351838" cy="5762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/>
          <a:p>
            <a:pPr indent="-203200" lvl="0" marL="9144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Char char=" "/>
            </a:pPr>
            <a:r>
              <a:rPr lang="en-US" sz="3200"/>
              <a:t>detecting lines of one to three pixels in width</a:t>
            </a:r>
            <a:endParaRPr/>
          </a:p>
        </p:txBody>
      </p:sp>
      <p:pic>
        <p:nvPicPr>
          <p:cNvPr descr="7" id="1994" name="Google Shape;1994;p1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916113"/>
            <a:ext cx="9144000" cy="49498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95" name="Google Shape;1995;p137"/>
          <p:cNvCxnSpPr/>
          <p:nvPr/>
        </p:nvCxnSpPr>
        <p:spPr>
          <a:xfrm>
            <a:off x="539750" y="1773238"/>
            <a:ext cx="360363" cy="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996" name="Google Shape;1996;p137"/>
          <p:cNvCxnSpPr/>
          <p:nvPr/>
        </p:nvCxnSpPr>
        <p:spPr>
          <a:xfrm flipH="1" rot="10800000">
            <a:off x="2484438" y="1628775"/>
            <a:ext cx="358775" cy="144463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997" name="Google Shape;1997;p137"/>
          <p:cNvCxnSpPr/>
          <p:nvPr/>
        </p:nvCxnSpPr>
        <p:spPr>
          <a:xfrm flipH="1" rot="10800000">
            <a:off x="4787900" y="1557338"/>
            <a:ext cx="288925" cy="2159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998" name="Google Shape;1998;p137"/>
          <p:cNvCxnSpPr/>
          <p:nvPr/>
        </p:nvCxnSpPr>
        <p:spPr>
          <a:xfrm flipH="1" rot="10800000">
            <a:off x="7164388" y="1484313"/>
            <a:ext cx="144462" cy="288925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999" name="Google Shape;1999;p137"/>
          <p:cNvCxnSpPr/>
          <p:nvPr/>
        </p:nvCxnSpPr>
        <p:spPr>
          <a:xfrm rot="10800000">
            <a:off x="179388" y="6308725"/>
            <a:ext cx="0" cy="288925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000" name="Google Shape;2000;p137"/>
          <p:cNvCxnSpPr/>
          <p:nvPr/>
        </p:nvCxnSpPr>
        <p:spPr>
          <a:xfrm rot="10800000">
            <a:off x="2484438" y="6381750"/>
            <a:ext cx="142875" cy="2159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001" name="Google Shape;2001;p137"/>
          <p:cNvCxnSpPr/>
          <p:nvPr/>
        </p:nvCxnSpPr>
        <p:spPr>
          <a:xfrm rot="10800000">
            <a:off x="4859338" y="6381750"/>
            <a:ext cx="288925" cy="2159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002" name="Google Shape;2002;p137"/>
          <p:cNvCxnSpPr/>
          <p:nvPr/>
        </p:nvCxnSpPr>
        <p:spPr>
          <a:xfrm rot="10800000">
            <a:off x="7164388" y="6453188"/>
            <a:ext cx="360362" cy="71437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2003" name="Google Shape;2003;p137"/>
          <p:cNvSpPr txBox="1"/>
          <p:nvPr>
            <p:ph idx="11" type="ftr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DC &amp; CV LAB. CSIE NTU</a:t>
            </a:r>
            <a:endParaRPr/>
          </a:p>
        </p:txBody>
      </p:sp>
      <p:sp>
        <p:nvSpPr>
          <p:cNvPr id="2004" name="Google Shape;2004;p137"/>
          <p:cNvSpPr txBox="1"/>
          <p:nvPr>
            <p:ph idx="12" type="sldNum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9" name="Shape 2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0" name="Google Shape;2010;p168"/>
          <p:cNvSpPr txBox="1"/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imes New Roman"/>
              <a:buNone/>
            </a:pPr>
            <a:r>
              <a:rPr lang="en-US">
                <a:solidFill>
                  <a:schemeClr val="dk1"/>
                </a:solidFill>
              </a:rPr>
              <a:t>Project due </a:t>
            </a:r>
            <a:r>
              <a:rPr lang="en-US">
                <a:solidFill>
                  <a:srgbClr val="FF0000"/>
                </a:solidFill>
              </a:rPr>
              <a:t>Dec. 10, 2024</a:t>
            </a:r>
            <a:endParaRPr b="0">
              <a:solidFill>
                <a:srgbClr val="FF0000"/>
              </a:solidFill>
            </a:endParaRPr>
          </a:p>
        </p:txBody>
      </p:sp>
      <p:sp>
        <p:nvSpPr>
          <p:cNvPr id="2011" name="Google Shape;2011;p168"/>
          <p:cNvSpPr txBox="1"/>
          <p:nvPr>
            <p:ph idx="1" type="body"/>
          </p:nvPr>
        </p:nvSpPr>
        <p:spPr>
          <a:xfrm>
            <a:off x="467545" y="1845734"/>
            <a:ext cx="7899216" cy="4023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 fontScale="92500" lnSpcReduction="1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66"/>
              </a:buClr>
              <a:buSzPct val="100000"/>
              <a:buNone/>
            </a:pPr>
            <a:r>
              <a:rPr lang="en-US" sz="2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Write the following programs to detect edge: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000066"/>
              </a:buClr>
              <a:buSzPct val="100000"/>
              <a:buNone/>
            </a:pPr>
            <a:r>
              <a:rPr lang="en-US" sz="2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Zero-crossing on the following four types of  images to get edge images (choose proper threshold t=1), p. 349 </a:t>
            </a:r>
            <a:endParaRPr/>
          </a:p>
          <a:p>
            <a:pPr indent="-363538" lvl="0" marL="363538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000066"/>
              </a:buClr>
              <a:buSzPct val="100000"/>
              <a:buFont typeface="Times New Roman"/>
              <a:buAutoNum type="arabicPeriod"/>
            </a:pPr>
            <a:r>
              <a:rPr lang="en-US" sz="2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Laplacian (2張圖)</a:t>
            </a:r>
            <a:r>
              <a:rPr lang="en-US" sz="2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(threshold = 15)</a:t>
            </a:r>
            <a:endParaRPr sz="2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3538" lvl="0" marL="363538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000066"/>
              </a:buClr>
              <a:buSzPct val="100000"/>
              <a:buFont typeface="Times New Roman"/>
              <a:buAutoNum type="arabicPeriod"/>
            </a:pPr>
            <a:r>
              <a:rPr lang="en-US" sz="2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Minimum-variance Laplacian </a:t>
            </a:r>
            <a:r>
              <a:rPr lang="en-US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(threshold = 30)</a:t>
            </a:r>
            <a:endParaRPr sz="2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3538" lvl="0" marL="363538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000066"/>
              </a:buClr>
              <a:buSzPct val="100000"/>
              <a:buFont typeface="Times New Roman"/>
              <a:buAutoNum type="arabicPeriod"/>
            </a:pPr>
            <a:r>
              <a:rPr lang="en-US" sz="2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Laplacian of Gaussian</a:t>
            </a:r>
            <a:r>
              <a:rPr lang="en-US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(threshold = 3000)</a:t>
            </a:r>
            <a:endParaRPr sz="2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3538" lvl="0" marL="363538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000066"/>
              </a:buClr>
              <a:buSzPct val="100000"/>
              <a:buFont typeface="Times New Roman"/>
              <a:buAutoNum type="arabicPeriod"/>
            </a:pPr>
            <a:r>
              <a:rPr lang="en-US" sz="2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Difference of Gaussian, (use tk to generate D.O.G.)</a:t>
            </a:r>
            <a:endParaRPr/>
          </a:p>
          <a:p>
            <a:pPr indent="0" lvl="0" marL="363538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000066"/>
              </a:buClr>
              <a:buSzPct val="100000"/>
              <a:buNone/>
            </a:pPr>
            <a:r>
              <a:rPr lang="en-US" sz="2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DoG (inhibitory σ = 1, excitatory σ = 3, kernel size=11)</a:t>
            </a:r>
            <a:endParaRPr/>
          </a:p>
          <a:p>
            <a:pPr indent="0" lvl="0" marL="363538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000066"/>
              </a:buClr>
              <a:buSzPct val="100000"/>
              <a:buNone/>
            </a:pPr>
            <a:r>
              <a:rPr lang="en-US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(threshold = 1)</a:t>
            </a:r>
            <a:endParaRPr sz="2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12" name="Google Shape;2012;p168"/>
          <p:cNvSpPr txBox="1"/>
          <p:nvPr>
            <p:ph idx="11" type="ftr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Times New Roman"/>
                <a:ea typeface="Times New Roman"/>
                <a:cs typeface="Times New Roman"/>
                <a:sym typeface="Times New Roman"/>
              </a:rPr>
              <a:t>DC &amp; CV LAB. CSIE NTU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13" name="Google Shape;2013;p168"/>
          <p:cNvSpPr txBox="1"/>
          <p:nvPr>
            <p:ph idx="12" type="sldNum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14" name="Google Shape;2014;p168"/>
          <p:cNvSpPr txBox="1"/>
          <p:nvPr/>
        </p:nvSpPr>
        <p:spPr>
          <a:xfrm>
            <a:off x="242047" y="178231"/>
            <a:ext cx="138504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HW10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169"/>
          <p:cNvSpPr txBox="1"/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imes New Roman"/>
              <a:buNone/>
            </a:pPr>
            <a:r>
              <a:rPr b="0" lang="en-US">
                <a:solidFill>
                  <a:schemeClr val="dk1"/>
                </a:solidFill>
              </a:rPr>
              <a:t>Difference of Gaussian</a:t>
            </a:r>
            <a:endParaRPr/>
          </a:p>
        </p:txBody>
      </p:sp>
      <p:sp>
        <p:nvSpPr>
          <p:cNvPr id="2021" name="Google Shape;2021;p169"/>
          <p:cNvSpPr txBox="1"/>
          <p:nvPr>
            <p:ph idx="11" type="ftr"/>
          </p:nvPr>
        </p:nvSpPr>
        <p:spPr>
          <a:xfrm>
            <a:off x="0" y="6500813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DC &amp; CV LAB. CSIE NTU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descr="log_sigma=1" id="2022" name="Google Shape;2022;p1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0860" y="2151753"/>
            <a:ext cx="8568000" cy="3808800"/>
          </a:xfrm>
          <a:prstGeom prst="rect">
            <a:avLst/>
          </a:prstGeom>
          <a:noFill/>
          <a:ln>
            <a:noFill/>
          </a:ln>
        </p:spPr>
      </p:pic>
      <p:sp>
        <p:nvSpPr>
          <p:cNvPr id="2023" name="Google Shape;2023;p169"/>
          <p:cNvSpPr txBox="1"/>
          <p:nvPr>
            <p:ph idx="12" type="sldNum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170"/>
          <p:cNvSpPr txBox="1"/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imes New Roman"/>
              <a:buNone/>
            </a:pPr>
            <a:r>
              <a:rPr b="0" lang="en-US">
                <a:solidFill>
                  <a:schemeClr val="dk1"/>
                </a:solidFill>
              </a:rPr>
              <a:t>Difference of Gaussian</a:t>
            </a:r>
            <a:endParaRPr/>
          </a:p>
        </p:txBody>
      </p:sp>
      <p:sp>
        <p:nvSpPr>
          <p:cNvPr id="2030" name="Google Shape;2030;p170"/>
          <p:cNvSpPr txBox="1"/>
          <p:nvPr>
            <p:ph idx="11" type="ftr"/>
          </p:nvPr>
        </p:nvSpPr>
        <p:spPr>
          <a:xfrm>
            <a:off x="0" y="6500813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DC &amp; CV LAB. CSIE NTU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descr="log_sigma=1" id="2031" name="Google Shape;2031;p1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0991" y="2214880"/>
            <a:ext cx="8567737" cy="3808413"/>
          </a:xfrm>
          <a:prstGeom prst="rect">
            <a:avLst/>
          </a:prstGeom>
          <a:noFill/>
          <a:ln>
            <a:noFill/>
          </a:ln>
        </p:spPr>
      </p:pic>
      <p:sp>
        <p:nvSpPr>
          <p:cNvPr id="2032" name="Google Shape;2032;p170"/>
          <p:cNvSpPr txBox="1"/>
          <p:nvPr>
            <p:ph idx="12" type="sldNum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171"/>
          <p:cNvSpPr txBox="1"/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imes New Roman"/>
              <a:buNone/>
            </a:pPr>
            <a:r>
              <a:rPr lang="en-US">
                <a:solidFill>
                  <a:schemeClr val="dk1"/>
                </a:solidFill>
              </a:rPr>
              <a:t>Laplacian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039" name="Google Shape;2039;p171"/>
          <p:cNvSpPr txBox="1"/>
          <p:nvPr>
            <p:ph idx="11" type="ftr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DC &amp; CV LAB. CSIE NTU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0" name="Google Shape;2040;p171"/>
          <p:cNvSpPr txBox="1"/>
          <p:nvPr>
            <p:ph idx="12" type="sldNum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41" name="Google Shape;2041;p1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84440" y="1341440"/>
            <a:ext cx="4319587" cy="1228725"/>
          </a:xfrm>
          <a:prstGeom prst="rect">
            <a:avLst/>
          </a:prstGeom>
          <a:noFill/>
          <a:ln>
            <a:noFill/>
          </a:ln>
        </p:spPr>
      </p:pic>
      <p:sp>
        <p:nvSpPr>
          <p:cNvPr id="2042" name="Google Shape;2042;p171"/>
          <p:cNvSpPr/>
          <p:nvPr/>
        </p:nvSpPr>
        <p:spPr>
          <a:xfrm>
            <a:off x="2516198" y="972106"/>
            <a:ext cx="167385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(threshold = 15)</a:t>
            </a:r>
            <a:endParaRPr sz="1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43" name="Google Shape;2043;p171"/>
          <p:cNvSpPr/>
          <p:nvPr/>
        </p:nvSpPr>
        <p:spPr>
          <a:xfrm>
            <a:off x="5148064" y="939017"/>
            <a:ext cx="167385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(threshold = 15)</a:t>
            </a:r>
            <a:endParaRPr sz="1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044" name="Google Shape;2044;p17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2538000"/>
            <a:ext cx="4320000" cy="43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5" name="Google Shape;2045;p17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824000" y="2538000"/>
            <a:ext cx="4320000" cy="432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9" name="Shape 2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Google Shape;2050;p172"/>
          <p:cNvSpPr txBox="1"/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imes New Roman"/>
              <a:buNone/>
            </a:pPr>
            <a:r>
              <a:rPr lang="en-US">
                <a:solidFill>
                  <a:schemeClr val="dk1"/>
                </a:solidFill>
              </a:rPr>
              <a:t>minimum-variance Laplacian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051" name="Google Shape;2051;p172"/>
          <p:cNvSpPr txBox="1"/>
          <p:nvPr>
            <p:ph idx="11" type="ftr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DC &amp; CV LAB. CSIE NTU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2" name="Google Shape;2052;p172"/>
          <p:cNvSpPr txBox="1"/>
          <p:nvPr>
            <p:ph idx="12" type="sldNum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53" name="Google Shape;2053;p1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05502" y="1081725"/>
            <a:ext cx="2295525" cy="1311275"/>
          </a:xfrm>
          <a:prstGeom prst="rect">
            <a:avLst/>
          </a:prstGeom>
          <a:noFill/>
          <a:ln>
            <a:noFill/>
          </a:ln>
        </p:spPr>
      </p:pic>
      <p:sp>
        <p:nvSpPr>
          <p:cNvPr id="2054" name="Google Shape;2054;p172"/>
          <p:cNvSpPr/>
          <p:nvPr/>
        </p:nvSpPr>
        <p:spPr>
          <a:xfrm>
            <a:off x="4573190" y="1087993"/>
            <a:ext cx="167385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(threshold = 20)</a:t>
            </a:r>
            <a:endParaRPr sz="1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055" name="Google Shape;2055;p17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33905" y="1981810"/>
            <a:ext cx="4876190" cy="48761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9" name="Shape 2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0" name="Google Shape;2060;p173"/>
          <p:cNvSpPr txBox="1"/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mes New Roman"/>
              <a:buNone/>
            </a:pPr>
            <a:r>
              <a:rPr lang="en-US" sz="3600">
                <a:solidFill>
                  <a:schemeClr val="dk1"/>
                </a:solidFill>
              </a:rPr>
              <a:t>Laplacian of Gaussian</a:t>
            </a:r>
            <a:endParaRPr sz="3600">
              <a:solidFill>
                <a:schemeClr val="dk1"/>
              </a:solidFill>
            </a:endParaRPr>
          </a:p>
        </p:txBody>
      </p:sp>
      <p:sp>
        <p:nvSpPr>
          <p:cNvPr id="2061" name="Google Shape;2061;p173"/>
          <p:cNvSpPr txBox="1"/>
          <p:nvPr>
            <p:ph idx="11" type="ftr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DC &amp; CV LAB. CSIE NTU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2" name="Google Shape;2062;p173"/>
          <p:cNvSpPr txBox="1"/>
          <p:nvPr>
            <p:ph idx="12" type="sldNum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63" name="Google Shape;2063;p1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03802" y="188913"/>
            <a:ext cx="3889375" cy="2520950"/>
          </a:xfrm>
          <a:prstGeom prst="rect">
            <a:avLst/>
          </a:prstGeom>
          <a:noFill/>
          <a:ln>
            <a:noFill/>
          </a:ln>
        </p:spPr>
      </p:pic>
      <p:sp>
        <p:nvSpPr>
          <p:cNvPr id="2064" name="Google Shape;2064;p173"/>
          <p:cNvSpPr/>
          <p:nvPr/>
        </p:nvSpPr>
        <p:spPr>
          <a:xfrm>
            <a:off x="5003802" y="1268415"/>
            <a:ext cx="3889375" cy="287337"/>
          </a:xfrm>
          <a:prstGeom prst="rect">
            <a:avLst/>
          </a:prstGeom>
          <a:solidFill>
            <a:schemeClr val="folHlink">
              <a:alpha val="0"/>
            </a:schemeClr>
          </a:solidFill>
          <a:ln cap="flat" cmpd="sng" w="3810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5" name="Google Shape;2065;p173"/>
          <p:cNvSpPr/>
          <p:nvPr/>
        </p:nvSpPr>
        <p:spPr>
          <a:xfrm>
            <a:off x="3035613" y="899081"/>
            <a:ext cx="190468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(threshold = 3000)</a:t>
            </a:r>
            <a:endParaRPr sz="1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066" name="Google Shape;2066;p17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998000"/>
            <a:ext cx="4860000" cy="486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1" name="Shape 2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2" name="Google Shape;2072;p174"/>
          <p:cNvSpPr txBox="1"/>
          <p:nvPr>
            <p:ph type="title"/>
          </p:nvPr>
        </p:nvSpPr>
        <p:spPr>
          <a:xfrm>
            <a:off x="822960" y="286605"/>
            <a:ext cx="7543800" cy="994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None/>
            </a:pPr>
            <a:r>
              <a:rPr lang="en-US" sz="2800">
                <a:solidFill>
                  <a:schemeClr val="dk1"/>
                </a:solidFill>
              </a:rPr>
              <a:t>Difference of Gaussian </a:t>
            </a:r>
            <a:r>
              <a:rPr lang="en-US" sz="1800">
                <a:solidFill>
                  <a:srgbClr val="000000"/>
                </a:solidFill>
              </a:rPr>
              <a:t>(threshold = 1)</a:t>
            </a:r>
            <a:br>
              <a:rPr lang="en-US" sz="2800">
                <a:solidFill>
                  <a:schemeClr val="dk1"/>
                </a:solidFill>
              </a:rPr>
            </a:br>
            <a:r>
              <a:rPr lang="en-US" sz="2800">
                <a:solidFill>
                  <a:schemeClr val="dk1"/>
                </a:solidFill>
              </a:rPr>
              <a:t>(inhibitory σ = 3, excitatory σ = 1, kernel size=11) </a:t>
            </a:r>
            <a:endParaRPr sz="2800">
              <a:solidFill>
                <a:schemeClr val="dk1"/>
              </a:solidFill>
            </a:endParaRPr>
          </a:p>
        </p:txBody>
      </p:sp>
      <p:sp>
        <p:nvSpPr>
          <p:cNvPr id="2073" name="Google Shape;2073;p174"/>
          <p:cNvSpPr txBox="1"/>
          <p:nvPr>
            <p:ph idx="11" type="ftr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DC &amp; CV LAB. CSIE NTU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4" name="Google Shape;2074;p174"/>
          <p:cNvSpPr txBox="1"/>
          <p:nvPr>
            <p:ph idx="12" type="sldNum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75" name="Google Shape;2075;p1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7001" y="2289909"/>
            <a:ext cx="4373563" cy="2305050"/>
          </a:xfrm>
          <a:prstGeom prst="rect">
            <a:avLst/>
          </a:prstGeom>
          <a:noFill/>
          <a:ln>
            <a:noFill/>
          </a:ln>
        </p:spPr>
      </p:pic>
      <p:sp>
        <p:nvSpPr>
          <p:cNvPr id="2076" name="Google Shape;2076;p174"/>
          <p:cNvSpPr/>
          <p:nvPr/>
        </p:nvSpPr>
        <p:spPr>
          <a:xfrm>
            <a:off x="112546" y="3298767"/>
            <a:ext cx="4373563" cy="287337"/>
          </a:xfrm>
          <a:prstGeom prst="rect">
            <a:avLst/>
          </a:prstGeom>
          <a:solidFill>
            <a:schemeClr val="folHlink">
              <a:alpha val="0"/>
            </a:schemeClr>
          </a:solidFill>
          <a:ln cap="flat" cmpd="sng" w="3810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77" name="Google Shape;2077;p17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24000" y="2538000"/>
            <a:ext cx="4320000" cy="432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2" name="Shape 2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3" name="Google Shape;2083;p175"/>
          <p:cNvSpPr txBox="1"/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Times New Roman"/>
              <a:buNone/>
            </a:pPr>
            <a:r>
              <a:rPr b="0" lang="en-US" sz="4000">
                <a:solidFill>
                  <a:schemeClr val="dk1"/>
                </a:solidFill>
              </a:rPr>
              <a:t>Zero-Crossing Edge Detectors</a:t>
            </a:r>
            <a:endParaRPr/>
          </a:p>
        </p:txBody>
      </p:sp>
      <p:sp>
        <p:nvSpPr>
          <p:cNvPr id="2084" name="Google Shape;2084;p175"/>
          <p:cNvSpPr txBox="1"/>
          <p:nvPr>
            <p:ph idx="1" type="body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/>
          <a:p>
            <a:pPr indent="-152400" lvl="0" marL="9144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 "/>
            </a:pPr>
            <a:r>
              <a:rPr lang="en-US" sz="2400">
                <a:solidFill>
                  <a:schemeClr val="dk1"/>
                </a:solidFill>
              </a:rPr>
              <a:t>A pixel is declared to have a zero crossing if it is less than  </a:t>
            </a:r>
            <a:r>
              <a:rPr i="1" lang="en-US" sz="2400">
                <a:solidFill>
                  <a:schemeClr val="dk1"/>
                </a:solidFill>
              </a:rPr>
              <a:t>–t </a:t>
            </a:r>
            <a:r>
              <a:rPr lang="en-US" sz="2400">
                <a:solidFill>
                  <a:schemeClr val="dk1"/>
                </a:solidFill>
              </a:rPr>
              <a:t>and one of its eight neighbors is greater than  </a:t>
            </a:r>
            <a:r>
              <a:rPr i="1" lang="en-US" sz="2400">
                <a:solidFill>
                  <a:schemeClr val="dk1"/>
                </a:solidFill>
              </a:rPr>
              <a:t>t</a:t>
            </a:r>
            <a:r>
              <a:rPr lang="en-US" sz="2400">
                <a:solidFill>
                  <a:schemeClr val="dk1"/>
                </a:solidFill>
              </a:rPr>
              <a:t>,  or if it is greater than  </a:t>
            </a:r>
            <a:r>
              <a:rPr i="1" lang="en-US" sz="2400">
                <a:solidFill>
                  <a:schemeClr val="dk1"/>
                </a:solidFill>
              </a:rPr>
              <a:t>t</a:t>
            </a:r>
            <a:r>
              <a:rPr lang="en-US" sz="2400">
                <a:solidFill>
                  <a:schemeClr val="dk1"/>
                </a:solidFill>
              </a:rPr>
              <a:t>  and one of its eight neighbors is less than  –</a:t>
            </a:r>
            <a:r>
              <a:rPr i="1" lang="en-US" sz="2400">
                <a:solidFill>
                  <a:schemeClr val="dk1"/>
                </a:solidFill>
              </a:rPr>
              <a:t>t </a:t>
            </a:r>
            <a:r>
              <a:rPr lang="en-US" sz="2400">
                <a:solidFill>
                  <a:schemeClr val="dk1"/>
                </a:solidFill>
              </a:rPr>
              <a:t>for some fixed threshold  </a:t>
            </a:r>
            <a:r>
              <a:rPr i="1" lang="en-US" sz="2400">
                <a:solidFill>
                  <a:schemeClr val="dk1"/>
                </a:solidFill>
              </a:rPr>
              <a:t>t</a:t>
            </a:r>
            <a:endParaRPr/>
          </a:p>
        </p:txBody>
      </p:sp>
      <p:sp>
        <p:nvSpPr>
          <p:cNvPr id="2085" name="Google Shape;2085;p175"/>
          <p:cNvSpPr txBox="1"/>
          <p:nvPr>
            <p:ph idx="11" type="ftr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DC &amp; CV LAB. CSIE NTU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086" name="Google Shape;2086;p175"/>
          <p:cNvSpPr txBox="1"/>
          <p:nvPr>
            <p:ph idx="12" type="sldNum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087" name="Google Shape;2087;p1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50568" y="3356992"/>
            <a:ext cx="4752975" cy="32464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8" name="Google Shape;2088;p17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39493" y="4403155"/>
            <a:ext cx="1079500" cy="9001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9" name="Google Shape;2089;p17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247781" y="4077717"/>
            <a:ext cx="1296987" cy="165576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90" name="Google Shape;2090;p175"/>
          <p:cNvGrpSpPr/>
          <p:nvPr/>
        </p:nvGrpSpPr>
        <p:grpSpPr>
          <a:xfrm>
            <a:off x="2726831" y="3644330"/>
            <a:ext cx="4176712" cy="549275"/>
            <a:chOff x="1837" y="1661"/>
            <a:chExt cx="2631" cy="346"/>
          </a:xfrm>
        </p:grpSpPr>
        <p:cxnSp>
          <p:nvCxnSpPr>
            <p:cNvPr id="2091" name="Google Shape;2091;p175"/>
            <p:cNvCxnSpPr/>
            <p:nvPr/>
          </p:nvCxnSpPr>
          <p:spPr>
            <a:xfrm>
              <a:off x="1837" y="1842"/>
              <a:ext cx="2313" cy="0"/>
            </a:xfrm>
            <a:prstGeom prst="straightConnector1">
              <a:avLst/>
            </a:prstGeom>
            <a:noFill/>
            <a:ln cap="flat" cmpd="sng" w="9525">
              <a:solidFill>
                <a:srgbClr val="FF66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092" name="Google Shape;2092;p175"/>
            <p:cNvSpPr txBox="1"/>
            <p:nvPr/>
          </p:nvSpPr>
          <p:spPr>
            <a:xfrm>
              <a:off x="4059" y="1661"/>
              <a:ext cx="409" cy="34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3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t</a:t>
              </a:r>
              <a:endParaRPr/>
            </a:p>
          </p:txBody>
        </p:sp>
      </p:grpSp>
      <p:grpSp>
        <p:nvGrpSpPr>
          <p:cNvPr id="2093" name="Google Shape;2093;p175"/>
          <p:cNvGrpSpPr/>
          <p:nvPr/>
        </p:nvGrpSpPr>
        <p:grpSpPr>
          <a:xfrm>
            <a:off x="2726831" y="5515992"/>
            <a:ext cx="4176712" cy="549275"/>
            <a:chOff x="1837" y="2840"/>
            <a:chExt cx="2631" cy="346"/>
          </a:xfrm>
        </p:grpSpPr>
        <p:cxnSp>
          <p:nvCxnSpPr>
            <p:cNvPr id="2094" name="Google Shape;2094;p175"/>
            <p:cNvCxnSpPr/>
            <p:nvPr/>
          </p:nvCxnSpPr>
          <p:spPr>
            <a:xfrm>
              <a:off x="1837" y="3022"/>
              <a:ext cx="2313" cy="0"/>
            </a:xfrm>
            <a:prstGeom prst="straightConnector1">
              <a:avLst/>
            </a:prstGeom>
            <a:noFill/>
            <a:ln cap="flat" cmpd="sng" w="9525">
              <a:solidFill>
                <a:srgbClr val="FF66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095" name="Google Shape;2095;p175"/>
            <p:cNvSpPr txBox="1"/>
            <p:nvPr/>
          </p:nvSpPr>
          <p:spPr>
            <a:xfrm>
              <a:off x="4059" y="2840"/>
              <a:ext cx="409" cy="34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3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-t</a:t>
              </a:r>
              <a:endParaRPr/>
            </a:p>
          </p:txBody>
        </p:sp>
      </p:grpSp>
      <p:sp>
        <p:nvSpPr>
          <p:cNvPr id="2096" name="Google Shape;2096;p175"/>
          <p:cNvSpPr/>
          <p:nvPr/>
        </p:nvSpPr>
        <p:spPr>
          <a:xfrm>
            <a:off x="4311156" y="4582542"/>
            <a:ext cx="576262" cy="574675"/>
          </a:xfrm>
          <a:prstGeom prst="ellipse">
            <a:avLst/>
          </a:prstGeom>
          <a:solidFill>
            <a:schemeClr val="folHlink">
              <a:alpha val="0"/>
            </a:schemeClr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1" name="Shape 2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2" name="Google Shape;2102;p176"/>
          <p:cNvSpPr txBox="1"/>
          <p:nvPr>
            <p:ph idx="11" type="ftr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DC &amp; CV LAB. CSIE NTU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03" name="Google Shape;2103;p176"/>
          <p:cNvSpPr txBox="1"/>
          <p:nvPr>
            <p:ph idx="12" type="sldNum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04" name="Google Shape;2104;p176"/>
          <p:cNvSpPr txBox="1"/>
          <p:nvPr/>
        </p:nvSpPr>
        <p:spPr>
          <a:xfrm>
            <a:off x="96922" y="4114440"/>
            <a:ext cx="9047078" cy="206210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I(0, 0): gradient magnitude: 1×153+1×166+1×161+1×153-4×153 = 21 &gt;= 15 (</a:t>
            </a:r>
            <a:r>
              <a:rPr i="1" lang="en-US" sz="16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threshold</a:t>
            </a:r>
            <a:r>
              <a:rPr lang="en-US" sz="16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L(2, 2) = 1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7030A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7030A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I(0, 1): gradient magnitude: 1×166+1×85+1×164+1×153-4×166 = -96 &lt;= -15 (-</a:t>
            </a:r>
            <a:r>
              <a:rPr i="1" lang="en-US" sz="1600">
                <a:solidFill>
                  <a:srgbClr val="7030A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threshold</a:t>
            </a:r>
            <a:r>
              <a:rPr lang="en-US" sz="1600">
                <a:solidFill>
                  <a:srgbClr val="7030A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7030A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L(0, 1) = -1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7030A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66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I(4, 3): gradient magnitude: 1×115+1×107+1×134+1×110-4×114 = 10 &lt; 15 (</a:t>
            </a:r>
            <a:r>
              <a:rPr i="1" lang="en-US" sz="1600">
                <a:solidFill>
                  <a:srgbClr val="0066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threshold</a:t>
            </a:r>
            <a:r>
              <a:rPr lang="en-US" sz="1600">
                <a:solidFill>
                  <a:srgbClr val="0066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and &gt; -15 (</a:t>
            </a:r>
            <a:r>
              <a:rPr i="1" lang="en-US" sz="1600">
                <a:solidFill>
                  <a:srgbClr val="0066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-threshold</a:t>
            </a:r>
            <a:r>
              <a:rPr lang="en-US" sz="1600">
                <a:solidFill>
                  <a:srgbClr val="0066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66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L(4, 3) = 0</a:t>
            </a:r>
            <a:endParaRPr/>
          </a:p>
        </p:txBody>
      </p:sp>
      <p:sp>
        <p:nvSpPr>
          <p:cNvPr id="2105" name="Google Shape;2105;p176"/>
          <p:cNvSpPr/>
          <p:nvPr/>
        </p:nvSpPr>
        <p:spPr>
          <a:xfrm>
            <a:off x="3779913" y="2"/>
            <a:ext cx="5364089" cy="13849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Laplacian mask 1 (1/4) 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(ppt p.104)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Threshold=15</a:t>
            </a:r>
            <a:endParaRPr/>
          </a:p>
        </p:txBody>
      </p:sp>
      <p:graphicFrame>
        <p:nvGraphicFramePr>
          <p:cNvPr id="2106" name="Google Shape;2106;p176"/>
          <p:cNvGraphicFramePr/>
          <p:nvPr/>
        </p:nvGraphicFramePr>
        <p:xfrm>
          <a:off x="4278326" y="1778496"/>
          <a:ext cx="3000000" cy="3000000"/>
        </p:xfrm>
        <a:graphic>
          <a:graphicData uri="http://schemas.openxmlformats.org/drawingml/2006/table">
            <a:tbl>
              <a:tblPr bandRow="1">
                <a:noFill/>
                <a:tableStyleId>{AF688F29-89AA-41CB-B740-2F4953D88366}</a:tableStyleId>
              </a:tblPr>
              <a:tblGrid>
                <a:gridCol w="432000"/>
                <a:gridCol w="432000"/>
                <a:gridCol w="432000"/>
              </a:tblGrid>
              <a:tr h="3600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153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153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166</a:t>
                      </a:r>
                      <a:endParaRPr sz="1200"/>
                    </a:p>
                  </a:txBody>
                  <a:tcPr marT="45725" marB="45725" marR="91450" marL="91450" anchor="ctr"/>
                </a:tc>
              </a:tr>
              <a:tr h="3600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153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153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166</a:t>
                      </a:r>
                      <a:endParaRPr sz="1200"/>
                    </a:p>
                  </a:txBody>
                  <a:tcPr marT="45725" marB="45725" marR="91450" marL="91450" anchor="ctr"/>
                </a:tc>
              </a:tr>
              <a:tr h="3600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161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161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164</a:t>
                      </a:r>
                      <a:endParaRPr sz="1200"/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sp>
        <p:nvSpPr>
          <p:cNvPr id="2107" name="Google Shape;2107;p176"/>
          <p:cNvSpPr/>
          <p:nvPr/>
        </p:nvSpPr>
        <p:spPr>
          <a:xfrm>
            <a:off x="4710326" y="2151172"/>
            <a:ext cx="432000" cy="3600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08" name="Google Shape;2108;p176"/>
          <p:cNvSpPr/>
          <p:nvPr/>
        </p:nvSpPr>
        <p:spPr>
          <a:xfrm>
            <a:off x="4730975" y="2151172"/>
            <a:ext cx="843351" cy="694648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7" id="2109" name="Google Shape;2109;p176"/>
          <p:cNvPicPr preferRelativeResize="0"/>
          <p:nvPr/>
        </p:nvPicPr>
        <p:blipFill rotWithShape="1">
          <a:blip r:embed="rId3">
            <a:alphaModFix/>
          </a:blip>
          <a:srcRect b="32061" l="27270" r="50910" t="0"/>
          <a:stretch/>
        </p:blipFill>
        <p:spPr>
          <a:xfrm>
            <a:off x="4239405" y="473590"/>
            <a:ext cx="1611724" cy="11416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0" name="Google Shape;2110;p17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6922" y="116632"/>
            <a:ext cx="4043030" cy="4043030"/>
          </a:xfrm>
          <a:prstGeom prst="rect">
            <a:avLst/>
          </a:prstGeom>
          <a:noFill/>
          <a:ln>
            <a:noFill/>
          </a:ln>
        </p:spPr>
      </p:pic>
      <p:sp>
        <p:nvSpPr>
          <p:cNvPr id="2111" name="Google Shape;2111;p176"/>
          <p:cNvSpPr/>
          <p:nvPr/>
        </p:nvSpPr>
        <p:spPr>
          <a:xfrm>
            <a:off x="107504" y="116632"/>
            <a:ext cx="288032" cy="288032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12" name="Google Shape;2112;p176"/>
          <p:cNvSpPr/>
          <p:nvPr/>
        </p:nvSpPr>
        <p:spPr>
          <a:xfrm>
            <a:off x="370821" y="102196"/>
            <a:ext cx="288032" cy="288032"/>
          </a:xfrm>
          <a:prstGeom prst="rect">
            <a:avLst/>
          </a:prstGeom>
          <a:noFill/>
          <a:ln cap="flat" cmpd="sng" w="38100">
            <a:solidFill>
              <a:srgbClr val="7030A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2113" name="Google Shape;2113;p176"/>
          <p:cNvGraphicFramePr/>
          <p:nvPr/>
        </p:nvGraphicFramePr>
        <p:xfrm>
          <a:off x="5793461" y="1791170"/>
          <a:ext cx="3000000" cy="3000000"/>
        </p:xfrm>
        <a:graphic>
          <a:graphicData uri="http://schemas.openxmlformats.org/drawingml/2006/table">
            <a:tbl>
              <a:tblPr bandRow="1">
                <a:noFill/>
                <a:tableStyleId>{AF688F29-89AA-41CB-B740-2F4953D88366}</a:tableStyleId>
              </a:tblPr>
              <a:tblGrid>
                <a:gridCol w="432000"/>
                <a:gridCol w="432000"/>
                <a:gridCol w="432000"/>
              </a:tblGrid>
              <a:tr h="3600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153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166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85</a:t>
                      </a:r>
                      <a:endParaRPr sz="1200"/>
                    </a:p>
                  </a:txBody>
                  <a:tcPr marT="45725" marB="45725" marR="91450" marL="91450" anchor="ctr"/>
                </a:tc>
              </a:tr>
              <a:tr h="3600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153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166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85</a:t>
                      </a:r>
                      <a:endParaRPr sz="1200"/>
                    </a:p>
                  </a:txBody>
                  <a:tcPr marT="45725" marB="45725" marR="91450" marL="91450" anchor="ctr"/>
                </a:tc>
              </a:tr>
              <a:tr h="3600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161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164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161</a:t>
                      </a:r>
                      <a:endParaRPr sz="1200"/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sp>
        <p:nvSpPr>
          <p:cNvPr id="2114" name="Google Shape;2114;p176"/>
          <p:cNvSpPr/>
          <p:nvPr/>
        </p:nvSpPr>
        <p:spPr>
          <a:xfrm>
            <a:off x="6225461" y="2163846"/>
            <a:ext cx="432000" cy="360000"/>
          </a:xfrm>
          <a:prstGeom prst="rect">
            <a:avLst/>
          </a:prstGeom>
          <a:noFill/>
          <a:ln cap="flat" cmpd="sng" w="28575">
            <a:solidFill>
              <a:srgbClr val="7030A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15" name="Google Shape;2115;p176"/>
          <p:cNvSpPr/>
          <p:nvPr/>
        </p:nvSpPr>
        <p:spPr>
          <a:xfrm>
            <a:off x="5793460" y="2163846"/>
            <a:ext cx="1296000" cy="694648"/>
          </a:xfrm>
          <a:prstGeom prst="rect">
            <a:avLst/>
          </a:prstGeom>
          <a:noFill/>
          <a:ln cap="flat" cmpd="sng" w="28575">
            <a:solidFill>
              <a:srgbClr val="7030A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16" name="Google Shape;2116;p176"/>
          <p:cNvSpPr/>
          <p:nvPr/>
        </p:nvSpPr>
        <p:spPr>
          <a:xfrm>
            <a:off x="899592" y="1196752"/>
            <a:ext cx="288032" cy="288032"/>
          </a:xfrm>
          <a:prstGeom prst="rect">
            <a:avLst/>
          </a:prstGeom>
          <a:noFill/>
          <a:ln cap="flat" cmpd="sng" w="38100">
            <a:solidFill>
              <a:srgbClr val="0066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2117" name="Google Shape;2117;p176"/>
          <p:cNvGraphicFramePr/>
          <p:nvPr/>
        </p:nvGraphicFramePr>
        <p:xfrm>
          <a:off x="7308595" y="1791170"/>
          <a:ext cx="3000000" cy="3000000"/>
        </p:xfrm>
        <a:graphic>
          <a:graphicData uri="http://schemas.openxmlformats.org/drawingml/2006/table">
            <a:tbl>
              <a:tblPr bandRow="1">
                <a:noFill/>
                <a:tableStyleId>{AF688F29-89AA-41CB-B740-2F4953D88366}</a:tableStyleId>
              </a:tblPr>
              <a:tblGrid>
                <a:gridCol w="432000"/>
                <a:gridCol w="432000"/>
                <a:gridCol w="432000"/>
              </a:tblGrid>
              <a:tr h="3600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117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115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145</a:t>
                      </a:r>
                      <a:endParaRPr sz="1200"/>
                    </a:p>
                  </a:txBody>
                  <a:tcPr marT="45725" marB="45725" marR="91450" marL="91450" anchor="ctr"/>
                </a:tc>
              </a:tr>
              <a:tr h="3600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110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114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107</a:t>
                      </a:r>
                      <a:endParaRPr sz="1200"/>
                    </a:p>
                  </a:txBody>
                  <a:tcPr marT="45725" marB="45725" marR="91450" marL="91450" anchor="ctr"/>
                </a:tc>
              </a:tr>
              <a:tr h="3600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130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134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139</a:t>
                      </a:r>
                      <a:endParaRPr sz="1200"/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sp>
        <p:nvSpPr>
          <p:cNvPr id="2118" name="Google Shape;2118;p176"/>
          <p:cNvSpPr/>
          <p:nvPr/>
        </p:nvSpPr>
        <p:spPr>
          <a:xfrm>
            <a:off x="7740595" y="2163846"/>
            <a:ext cx="432000" cy="360000"/>
          </a:xfrm>
          <a:prstGeom prst="rect">
            <a:avLst/>
          </a:prstGeom>
          <a:noFill/>
          <a:ln cap="flat" cmpd="sng" w="28575">
            <a:solidFill>
              <a:srgbClr val="0066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19" name="Google Shape;2119;p176"/>
          <p:cNvSpPr/>
          <p:nvPr/>
        </p:nvSpPr>
        <p:spPr>
          <a:xfrm>
            <a:off x="7308594" y="1791170"/>
            <a:ext cx="1296000" cy="1067324"/>
          </a:xfrm>
          <a:prstGeom prst="rect">
            <a:avLst/>
          </a:prstGeom>
          <a:noFill/>
          <a:ln cap="flat" cmpd="sng" w="28575">
            <a:solidFill>
              <a:srgbClr val="0066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2120" name="Google Shape;2120;p176"/>
          <p:cNvCxnSpPr/>
          <p:nvPr/>
        </p:nvCxnSpPr>
        <p:spPr>
          <a:xfrm rot="10800000">
            <a:off x="4909442" y="2015320"/>
            <a:ext cx="0" cy="2520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121" name="Google Shape;2121;p176"/>
          <p:cNvCxnSpPr/>
          <p:nvPr/>
        </p:nvCxnSpPr>
        <p:spPr>
          <a:xfrm rot="10800000">
            <a:off x="5341490" y="2015320"/>
            <a:ext cx="0" cy="2520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122" name="Google Shape;2122;p176"/>
          <p:cNvCxnSpPr/>
          <p:nvPr/>
        </p:nvCxnSpPr>
        <p:spPr>
          <a:xfrm rot="10800000">
            <a:off x="4566014" y="2314400"/>
            <a:ext cx="216000" cy="0"/>
          </a:xfrm>
          <a:prstGeom prst="straightConnector1">
            <a:avLst/>
          </a:prstGeom>
          <a:noFill/>
          <a:ln cap="flat" cmpd="sng" w="1270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123" name="Google Shape;2123;p176"/>
          <p:cNvCxnSpPr/>
          <p:nvPr/>
        </p:nvCxnSpPr>
        <p:spPr>
          <a:xfrm rot="10800000">
            <a:off x="4568587" y="2674440"/>
            <a:ext cx="216000" cy="0"/>
          </a:xfrm>
          <a:prstGeom prst="straightConnector1">
            <a:avLst/>
          </a:prstGeom>
          <a:noFill/>
          <a:ln cap="flat" cmpd="sng" w="1270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124" name="Google Shape;2124;p176"/>
          <p:cNvCxnSpPr/>
          <p:nvPr/>
        </p:nvCxnSpPr>
        <p:spPr>
          <a:xfrm rot="-8100000">
            <a:off x="4561279" y="2109048"/>
            <a:ext cx="216000" cy="0"/>
          </a:xfrm>
          <a:prstGeom prst="straightConnector1">
            <a:avLst/>
          </a:prstGeom>
          <a:noFill/>
          <a:ln cap="flat" cmpd="sng" w="1270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125" name="Google Shape;2125;p176"/>
          <p:cNvCxnSpPr/>
          <p:nvPr/>
        </p:nvCxnSpPr>
        <p:spPr>
          <a:xfrm rot="10800000">
            <a:off x="6005671" y="2030440"/>
            <a:ext cx="0" cy="252000"/>
          </a:xfrm>
          <a:prstGeom prst="straightConnector1">
            <a:avLst/>
          </a:prstGeom>
          <a:noFill/>
          <a:ln cap="flat" cmpd="sng" w="19050">
            <a:solidFill>
              <a:srgbClr val="7030A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126" name="Google Shape;2126;p176"/>
          <p:cNvCxnSpPr/>
          <p:nvPr/>
        </p:nvCxnSpPr>
        <p:spPr>
          <a:xfrm rot="10800000">
            <a:off x="6447974" y="2030440"/>
            <a:ext cx="0" cy="252000"/>
          </a:xfrm>
          <a:prstGeom prst="straightConnector1">
            <a:avLst/>
          </a:prstGeom>
          <a:noFill/>
          <a:ln cap="flat" cmpd="sng" w="19050">
            <a:solidFill>
              <a:srgbClr val="7030A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127" name="Google Shape;2127;p176"/>
          <p:cNvCxnSpPr/>
          <p:nvPr/>
        </p:nvCxnSpPr>
        <p:spPr>
          <a:xfrm rot="10800000">
            <a:off x="6876256" y="2036155"/>
            <a:ext cx="0" cy="252000"/>
          </a:xfrm>
          <a:prstGeom prst="straightConnector1">
            <a:avLst/>
          </a:prstGeom>
          <a:noFill/>
          <a:ln cap="flat" cmpd="sng" w="19050">
            <a:solidFill>
              <a:srgbClr val="7030A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128" name="Google Shape;2128;p176"/>
          <p:cNvSpPr/>
          <p:nvPr/>
        </p:nvSpPr>
        <p:spPr>
          <a:xfrm>
            <a:off x="4361938" y="2962090"/>
            <a:ext cx="3810659" cy="1169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Input pixel gradient magnitude &gt;= threshold (15) </a:t>
            </a:r>
            <a:endParaRPr/>
          </a:p>
          <a:p>
            <a:pPr indent="0" lvl="0" marL="3556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→ Laplacian output pixel t = 1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Input pixel gradient magnitude &lt;= -threshold (15) </a:t>
            </a:r>
            <a:endParaRPr/>
          </a:p>
          <a:p>
            <a:pPr indent="0" lvl="0" marL="3556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→ Laplacian output pixel t = -1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Else → Laplacian output pixel t = 0</a:t>
            </a:r>
            <a:endParaRPr sz="1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13"/>
          <p:cNvSpPr txBox="1"/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 sz="4400">
                <a:solidFill>
                  <a:schemeClr val="dk1"/>
                </a:solidFill>
              </a:rPr>
              <a:t>7.2 Noise Cleaning</a:t>
            </a:r>
            <a:br>
              <a:rPr lang="en-US" sz="4400">
                <a:solidFill>
                  <a:schemeClr val="dk1"/>
                </a:solidFill>
              </a:rPr>
            </a:br>
            <a:r>
              <a:rPr lang="en-US" sz="4400">
                <a:solidFill>
                  <a:schemeClr val="dk1"/>
                </a:solidFill>
              </a:rPr>
              <a:t>-box filter</a:t>
            </a:r>
            <a:endParaRPr/>
          </a:p>
        </p:txBody>
      </p:sp>
      <p:sp>
        <p:nvSpPr>
          <p:cNvPr id="308" name="Google Shape;308;p13"/>
          <p:cNvSpPr txBox="1"/>
          <p:nvPr>
            <p:ph idx="1" type="body"/>
          </p:nvPr>
        </p:nvSpPr>
        <p:spPr>
          <a:xfrm>
            <a:off x="380029" y="1845733"/>
            <a:ext cx="8440443" cy="46045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-152400" lvl="0" marL="9144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 "/>
            </a:pPr>
            <a:r>
              <a:rPr b="1"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box filter: </a:t>
            </a: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computes equally weighted average</a:t>
            </a:r>
            <a:endParaRPr/>
          </a:p>
          <a:p>
            <a:pPr indent="-152400" lvl="0" marL="9144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 "/>
            </a:pPr>
            <a:r>
              <a:rPr b="1"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box filter: </a:t>
            </a: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separable</a:t>
            </a:r>
            <a:endParaRPr/>
          </a:p>
          <a:p>
            <a:pPr indent="0" lvl="0" marL="9144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9144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9144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9144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9144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9144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9144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52400" lvl="0" marL="9144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 "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Box filtering involves replacing each pixel of an image with the average in a box.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9144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9144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9144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309" name="Google Shape;309;p13">
            <a:hlinkClick/>
          </p:cNvPr>
          <p:cNvSpPr/>
          <p:nvPr/>
        </p:nvSpPr>
        <p:spPr>
          <a:xfrm>
            <a:off x="7668344" y="320261"/>
            <a:ext cx="863600" cy="431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  <a:moveTo>
                  <a:pt x="82500" y="60000"/>
                </a:moveTo>
                <a:lnTo>
                  <a:pt x="37500" y="15000"/>
                </a:lnTo>
                <a:lnTo>
                  <a:pt x="37500" y="105000"/>
                </a:lnTo>
                <a:close/>
              </a:path>
              <a:path extrusionOk="0" fill="darken" h="120000" w="120000">
                <a:moveTo>
                  <a:pt x="82500" y="60000"/>
                </a:moveTo>
                <a:lnTo>
                  <a:pt x="37500" y="15000"/>
                </a:lnTo>
                <a:lnTo>
                  <a:pt x="37500" y="105000"/>
                </a:lnTo>
                <a:close/>
              </a:path>
              <a:path extrusionOk="0" fill="none" h="120000" w="120000">
                <a:moveTo>
                  <a:pt x="82500" y="60000"/>
                </a:moveTo>
                <a:lnTo>
                  <a:pt x="37500" y="105000"/>
                </a:lnTo>
                <a:lnTo>
                  <a:pt x="37500" y="15000"/>
                </a:lnTo>
                <a:close/>
              </a:path>
              <a:path extrusionOk="0" fill="none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310" name="Google Shape;310;p13"/>
          <p:cNvGraphicFramePr/>
          <p:nvPr/>
        </p:nvGraphicFramePr>
        <p:xfrm>
          <a:off x="1774767" y="3496562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{984C4EA0-612D-4215-84E8-9CEC38CA3513}</a:tableStyleId>
              </a:tblPr>
              <a:tblGrid>
                <a:gridCol w="540000"/>
                <a:gridCol w="540000"/>
                <a:gridCol w="540000"/>
              </a:tblGrid>
              <a:tr h="540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0" lang="en-US" sz="2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b="0" sz="20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00" marB="45700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b="0" sz="20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00" marB="45700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0" lang="en-US" sz="2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b="0" sz="20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00" marB="45700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540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0" lang="en-US" sz="2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b="0" sz="20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00" marB="45700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0" lang="en-US" sz="2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b="0" sz="20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00" marB="45700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0" lang="en-US" sz="2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b="0" sz="20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00" marB="45700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540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0" lang="en-US" sz="2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b="0" sz="20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00" marB="45700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0" lang="en-US" sz="2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b="0" sz="20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00" marB="45700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0" lang="en-US" sz="2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b="0" sz="20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00" marB="45700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311" name="Google Shape;311;p13"/>
          <p:cNvSpPr/>
          <p:nvPr/>
        </p:nvSpPr>
        <p:spPr>
          <a:xfrm>
            <a:off x="1126289" y="5089118"/>
            <a:ext cx="2930609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equally  weighted  average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312" name="Google Shape;312;p13"/>
          <p:cNvGraphicFramePr/>
          <p:nvPr/>
        </p:nvGraphicFramePr>
        <p:xfrm>
          <a:off x="5226324" y="3493077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{D7BEA0CF-116C-4733-BA0C-727F06F8DC8E}</a:tableStyleId>
              </a:tblPr>
              <a:tblGrid>
                <a:gridCol w="540000"/>
              </a:tblGrid>
              <a:tr h="540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rPr b="0" lang="en-US" sz="18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1</a:t>
                      </a:r>
                      <a:endParaRPr b="0" sz="18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00" marB="45700" marR="91300" marL="913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0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rPr b="0" lang="en-US" sz="18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1</a:t>
                      </a:r>
                      <a:endParaRPr b="0" sz="18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00" marB="45700" marR="91300" marL="913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00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>
                          <a:solidFill>
                            <a:srgbClr val="002060"/>
                          </a:solidFill>
                        </a:rPr>
                        <a:t> </a:t>
                      </a:r>
                      <a:r>
                        <a:rPr b="0" lang="en-US" sz="18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b="0" sz="18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00" marB="45700" marR="91300" marL="913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313" name="Google Shape;313;p13"/>
          <p:cNvGraphicFramePr/>
          <p:nvPr/>
        </p:nvGraphicFramePr>
        <p:xfrm>
          <a:off x="6687950" y="4033077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{984C4EA0-612D-4215-84E8-9CEC38CA3513}</a:tableStyleId>
              </a:tblPr>
              <a:tblGrid>
                <a:gridCol w="540000"/>
                <a:gridCol w="540000"/>
                <a:gridCol w="540000"/>
              </a:tblGrid>
              <a:tr h="540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rPr b="0" lang="en-US" sz="18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b="0" sz="18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rPr b="0" lang="en-US" sz="18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b="0" sz="18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rPr b="0" lang="en-US" sz="18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b="0" sz="18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314" name="Google Shape;314;p13"/>
          <p:cNvSpPr/>
          <p:nvPr/>
        </p:nvSpPr>
        <p:spPr>
          <a:xfrm>
            <a:off x="6178450" y="5088527"/>
            <a:ext cx="1151277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separable</a:t>
            </a:r>
            <a:endParaRPr/>
          </a:p>
        </p:txBody>
      </p:sp>
      <p:sp>
        <p:nvSpPr>
          <p:cNvPr id="315" name="Google Shape;315;p13"/>
          <p:cNvSpPr txBox="1"/>
          <p:nvPr/>
        </p:nvSpPr>
        <p:spPr>
          <a:xfrm>
            <a:off x="1386633" y="3879905"/>
            <a:ext cx="388134" cy="786177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316" name="Google Shape;316;p13"/>
          <p:cNvSpPr txBox="1"/>
          <p:nvPr/>
        </p:nvSpPr>
        <p:spPr>
          <a:xfrm>
            <a:off x="4838190" y="3876503"/>
            <a:ext cx="388134" cy="78617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grpSp>
        <p:nvGrpSpPr>
          <p:cNvPr id="317" name="Google Shape;317;p13"/>
          <p:cNvGrpSpPr/>
          <p:nvPr/>
        </p:nvGrpSpPr>
        <p:grpSpPr>
          <a:xfrm>
            <a:off x="5828486" y="3876502"/>
            <a:ext cx="775338" cy="786177"/>
            <a:chOff x="5868144" y="3575759"/>
            <a:chExt cx="775338" cy="786177"/>
          </a:xfrm>
        </p:grpSpPr>
        <p:sp>
          <p:nvSpPr>
            <p:cNvPr id="318" name="Google Shape;318;p13"/>
            <p:cNvSpPr txBox="1"/>
            <p:nvPr/>
          </p:nvSpPr>
          <p:spPr>
            <a:xfrm>
              <a:off x="6255348" y="3575759"/>
              <a:ext cx="388134" cy="786177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latin typeface="Arial"/>
                  <a:ea typeface="Arial"/>
                  <a:cs typeface="Arial"/>
                  <a:sym typeface="Arial"/>
                </a:rPr>
                <a:t> </a:t>
              </a:r>
              <a:endParaRPr/>
            </a:p>
          </p:txBody>
        </p:sp>
        <p:sp>
          <p:nvSpPr>
            <p:cNvPr id="319" name="Google Shape;319;p13"/>
            <p:cNvSpPr txBox="1"/>
            <p:nvPr/>
          </p:nvSpPr>
          <p:spPr>
            <a:xfrm>
              <a:off x="5868144" y="3771502"/>
              <a:ext cx="504056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×</a:t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320" name="Google Shape;320;p13"/>
          <p:cNvSpPr txBox="1"/>
          <p:nvPr>
            <p:ph idx="11" type="ftr"/>
          </p:nvPr>
        </p:nvSpPr>
        <p:spPr>
          <a:xfrm>
            <a:off x="3124200" y="64008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</a:rPr>
              <a:t>DC &amp; CV LAB.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CSIE NTU</a:t>
            </a:r>
            <a:endParaRPr/>
          </a:p>
        </p:txBody>
      </p:sp>
      <p:sp>
        <p:nvSpPr>
          <p:cNvPr id="321" name="Google Shape;321;p13"/>
          <p:cNvSpPr txBox="1"/>
          <p:nvPr>
            <p:ph idx="12" type="sldNum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3" name="Shape 2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4" name="Google Shape;2134;p177"/>
          <p:cNvSpPr txBox="1"/>
          <p:nvPr>
            <p:ph idx="11" type="ftr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DC &amp; CV LAB. CSIE NTU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35" name="Google Shape;2135;p177"/>
          <p:cNvSpPr txBox="1"/>
          <p:nvPr>
            <p:ph idx="12" type="sldNum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36" name="Google Shape;2136;p177"/>
          <p:cNvSpPr/>
          <p:nvPr/>
        </p:nvSpPr>
        <p:spPr>
          <a:xfrm>
            <a:off x="3779913" y="2"/>
            <a:ext cx="5364089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Laplacian mask 1 (2/4) 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(ppt p.104) Threshold=15</a:t>
            </a:r>
            <a:endParaRPr/>
          </a:p>
        </p:txBody>
      </p:sp>
      <p:pic>
        <p:nvPicPr>
          <p:cNvPr descr="7" id="2137" name="Google Shape;2137;p177"/>
          <p:cNvPicPr preferRelativeResize="0"/>
          <p:nvPr/>
        </p:nvPicPr>
        <p:blipFill rotWithShape="1">
          <a:blip r:embed="rId3">
            <a:alphaModFix/>
          </a:blip>
          <a:srcRect b="32061" l="27270" r="50910" t="0"/>
          <a:stretch/>
        </p:blipFill>
        <p:spPr>
          <a:xfrm>
            <a:off x="7246833" y="981157"/>
            <a:ext cx="1611724" cy="11416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8" name="Google Shape;2138;p17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9660" y="2080007"/>
            <a:ext cx="4140000" cy="41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9" name="Google Shape;2139;p17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73192" y="2088392"/>
            <a:ext cx="4055777" cy="41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40" name="Google Shape;2140;p177"/>
          <p:cNvSpPr/>
          <p:nvPr/>
        </p:nvSpPr>
        <p:spPr>
          <a:xfrm>
            <a:off x="189660" y="2080007"/>
            <a:ext cx="288032" cy="288032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41" name="Google Shape;2141;p177"/>
          <p:cNvSpPr/>
          <p:nvPr/>
        </p:nvSpPr>
        <p:spPr>
          <a:xfrm>
            <a:off x="477692" y="2080007"/>
            <a:ext cx="288032" cy="288032"/>
          </a:xfrm>
          <a:prstGeom prst="rect">
            <a:avLst/>
          </a:prstGeom>
          <a:noFill/>
          <a:ln cap="flat" cmpd="sng" w="38100">
            <a:solidFill>
              <a:srgbClr val="7030A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42" name="Google Shape;2142;p177"/>
          <p:cNvSpPr/>
          <p:nvPr/>
        </p:nvSpPr>
        <p:spPr>
          <a:xfrm>
            <a:off x="1028368" y="3186306"/>
            <a:ext cx="288032" cy="288032"/>
          </a:xfrm>
          <a:prstGeom prst="rect">
            <a:avLst/>
          </a:prstGeom>
          <a:noFill/>
          <a:ln cap="flat" cmpd="sng" w="38100">
            <a:solidFill>
              <a:srgbClr val="0066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43" name="Google Shape;2143;p177"/>
          <p:cNvSpPr/>
          <p:nvPr/>
        </p:nvSpPr>
        <p:spPr>
          <a:xfrm>
            <a:off x="4558122" y="2095247"/>
            <a:ext cx="288032" cy="288032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44" name="Google Shape;2144;p177"/>
          <p:cNvSpPr/>
          <p:nvPr/>
        </p:nvSpPr>
        <p:spPr>
          <a:xfrm>
            <a:off x="4846154" y="2095247"/>
            <a:ext cx="288032" cy="288032"/>
          </a:xfrm>
          <a:prstGeom prst="rect">
            <a:avLst/>
          </a:prstGeom>
          <a:noFill/>
          <a:ln cap="flat" cmpd="sng" w="38100">
            <a:solidFill>
              <a:srgbClr val="7030A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45" name="Google Shape;2145;p177"/>
          <p:cNvSpPr/>
          <p:nvPr/>
        </p:nvSpPr>
        <p:spPr>
          <a:xfrm>
            <a:off x="5371708" y="3186306"/>
            <a:ext cx="288032" cy="288032"/>
          </a:xfrm>
          <a:prstGeom prst="rect">
            <a:avLst/>
          </a:prstGeom>
          <a:noFill/>
          <a:ln cap="flat" cmpd="sng" w="38100">
            <a:solidFill>
              <a:srgbClr val="0066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46" name="Google Shape;2146;p177"/>
          <p:cNvSpPr/>
          <p:nvPr/>
        </p:nvSpPr>
        <p:spPr>
          <a:xfrm>
            <a:off x="477692" y="937298"/>
            <a:ext cx="6125395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Input pixel gradient magnitude &gt;= threshold (15) → Laplacian output pixel t = 1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Input pixel gradient magnitude &lt;= -threshold (15) → Laplacian output pixel t = -1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Else → Laplacian output pixel t = 0</a:t>
            </a:r>
            <a:endParaRPr sz="1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47" name="Google Shape;2147;p177"/>
          <p:cNvSpPr/>
          <p:nvPr/>
        </p:nvSpPr>
        <p:spPr>
          <a:xfrm>
            <a:off x="4492595" y="1567865"/>
            <a:ext cx="2334293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Laplacian output </a:t>
            </a:r>
            <a:endParaRPr sz="2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48" name="Google Shape;2148;p177"/>
          <p:cNvSpPr/>
          <p:nvPr/>
        </p:nvSpPr>
        <p:spPr>
          <a:xfrm>
            <a:off x="189660" y="1571410"/>
            <a:ext cx="1661032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Input image</a:t>
            </a:r>
            <a:endParaRPr sz="2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3" name="Shape 2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54" name="Google Shape;2154;p178"/>
          <p:cNvGraphicFramePr/>
          <p:nvPr/>
        </p:nvGraphicFramePr>
        <p:xfrm>
          <a:off x="4483444" y="1057124"/>
          <a:ext cx="3000000" cy="3000000"/>
        </p:xfrm>
        <a:graphic>
          <a:graphicData uri="http://schemas.openxmlformats.org/drawingml/2006/table">
            <a:tbl>
              <a:tblPr bandRow="1">
                <a:noFill/>
                <a:tableStyleId>{AF688F29-89AA-41CB-B740-2F4953D88366}</a:tableStyleId>
              </a:tblPr>
              <a:tblGrid>
                <a:gridCol w="432000"/>
                <a:gridCol w="432000"/>
                <a:gridCol w="432000"/>
              </a:tblGrid>
              <a:tr h="3600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-1</a:t>
                      </a:r>
                      <a:endParaRPr sz="1200"/>
                    </a:p>
                  </a:txBody>
                  <a:tcPr marT="45725" marB="45725" marR="91450" marL="91450" anchor="ctr"/>
                </a:tc>
              </a:tr>
              <a:tr h="3600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-1</a:t>
                      </a:r>
                      <a:endParaRPr sz="1200"/>
                    </a:p>
                  </a:txBody>
                  <a:tcPr marT="45725" marB="45725" marR="91450" marL="91450" anchor="ctr"/>
                </a:tc>
              </a:tr>
              <a:tr h="3600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-1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-1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-1</a:t>
                      </a:r>
                      <a:endParaRPr sz="1200"/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pic>
        <p:nvPicPr>
          <p:cNvPr id="2155" name="Google Shape;2155;p1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7447" y="102196"/>
            <a:ext cx="3960554" cy="4042800"/>
          </a:xfrm>
          <a:prstGeom prst="rect">
            <a:avLst/>
          </a:prstGeom>
          <a:noFill/>
          <a:ln>
            <a:noFill/>
          </a:ln>
        </p:spPr>
      </p:pic>
      <p:sp>
        <p:nvSpPr>
          <p:cNvPr id="2156" name="Google Shape;2156;p178"/>
          <p:cNvSpPr txBox="1"/>
          <p:nvPr>
            <p:ph idx="11" type="ftr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DC &amp; CV LAB. CSIE NTU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57" name="Google Shape;2157;p178"/>
          <p:cNvSpPr txBox="1"/>
          <p:nvPr>
            <p:ph idx="12" type="sldNum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58" name="Google Shape;2158;p178"/>
          <p:cNvSpPr txBox="1"/>
          <p:nvPr/>
        </p:nvSpPr>
        <p:spPr>
          <a:xfrm>
            <a:off x="115046" y="4068720"/>
            <a:ext cx="8992378" cy="25545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L(0, 0): 1, and zero crossing in L(-1, 1), L(0, 1), L(1, -1), L(1, 0), L(1, 1) = -1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O(0, 0) = 0 (black)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7030A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7030A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L(0, 1): -1 → O(0, 1) : 255 (white)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7030A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66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L(4, 3): 0 → O(4, 3) = 255(white)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66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B0F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L(8, 1): 1, and zero crossing in L(8, 0), L(8, 2) = -1</a:t>
            </a:r>
            <a:endParaRPr sz="1600">
              <a:solidFill>
                <a:srgbClr val="00B0F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B0F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O(8, 1) = 0 (black)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66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59" name="Google Shape;2159;p178"/>
          <p:cNvSpPr/>
          <p:nvPr/>
        </p:nvSpPr>
        <p:spPr>
          <a:xfrm>
            <a:off x="2910840" y="2"/>
            <a:ext cx="6233161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Zero-crossing on Laplacian mask 1 (3/4) 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(ppt p.104, 119)</a:t>
            </a:r>
            <a:endParaRPr b="1" sz="2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60" name="Google Shape;2160;p178"/>
          <p:cNvSpPr/>
          <p:nvPr/>
        </p:nvSpPr>
        <p:spPr>
          <a:xfrm>
            <a:off x="4915446" y="1412669"/>
            <a:ext cx="432000" cy="3600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61" name="Google Shape;2161;p178"/>
          <p:cNvSpPr/>
          <p:nvPr/>
        </p:nvSpPr>
        <p:spPr>
          <a:xfrm>
            <a:off x="4936095" y="1412669"/>
            <a:ext cx="843351" cy="694648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62" name="Google Shape;2162;p178"/>
          <p:cNvSpPr/>
          <p:nvPr/>
        </p:nvSpPr>
        <p:spPr>
          <a:xfrm>
            <a:off x="107504" y="116632"/>
            <a:ext cx="288032" cy="288032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63" name="Google Shape;2163;p178"/>
          <p:cNvSpPr/>
          <p:nvPr/>
        </p:nvSpPr>
        <p:spPr>
          <a:xfrm>
            <a:off x="370821" y="120780"/>
            <a:ext cx="288032" cy="288032"/>
          </a:xfrm>
          <a:prstGeom prst="rect">
            <a:avLst/>
          </a:prstGeom>
          <a:noFill/>
          <a:ln cap="flat" cmpd="sng" w="38100">
            <a:solidFill>
              <a:srgbClr val="7030A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2164" name="Google Shape;2164;p178"/>
          <p:cNvGraphicFramePr/>
          <p:nvPr/>
        </p:nvGraphicFramePr>
        <p:xfrm>
          <a:off x="6172649" y="1057124"/>
          <a:ext cx="3000000" cy="3000000"/>
        </p:xfrm>
        <a:graphic>
          <a:graphicData uri="http://schemas.openxmlformats.org/drawingml/2006/table">
            <a:tbl>
              <a:tblPr bandRow="1">
                <a:noFill/>
                <a:tableStyleId>{AF688F29-89AA-41CB-B740-2F4953D88366}</a:tableStyleId>
              </a:tblPr>
              <a:tblGrid>
                <a:gridCol w="432000"/>
                <a:gridCol w="432000"/>
                <a:gridCol w="432000"/>
              </a:tblGrid>
              <a:tr h="3600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-1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</a:t>
                      </a:r>
                      <a:endParaRPr sz="1200"/>
                    </a:p>
                  </a:txBody>
                  <a:tcPr marT="45725" marB="45725" marR="91450" marL="91450" anchor="ctr"/>
                </a:tc>
              </a:tr>
              <a:tr h="3600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-1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</a:t>
                      </a:r>
                      <a:endParaRPr sz="1200"/>
                    </a:p>
                  </a:txBody>
                  <a:tcPr marT="45725" marB="45725" marR="91450" marL="91450" anchor="ctr"/>
                </a:tc>
              </a:tr>
              <a:tr h="3600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-1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-1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-1</a:t>
                      </a:r>
                      <a:endParaRPr sz="1200"/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sp>
        <p:nvSpPr>
          <p:cNvPr id="2165" name="Google Shape;2165;p178"/>
          <p:cNvSpPr/>
          <p:nvPr/>
        </p:nvSpPr>
        <p:spPr>
          <a:xfrm>
            <a:off x="6604649" y="1429800"/>
            <a:ext cx="432000" cy="360000"/>
          </a:xfrm>
          <a:prstGeom prst="rect">
            <a:avLst/>
          </a:prstGeom>
          <a:noFill/>
          <a:ln cap="flat" cmpd="sng" w="28575">
            <a:solidFill>
              <a:srgbClr val="7030A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66" name="Google Shape;2166;p178"/>
          <p:cNvSpPr/>
          <p:nvPr/>
        </p:nvSpPr>
        <p:spPr>
          <a:xfrm>
            <a:off x="6172648" y="1429800"/>
            <a:ext cx="1296000" cy="694648"/>
          </a:xfrm>
          <a:prstGeom prst="rect">
            <a:avLst/>
          </a:prstGeom>
          <a:noFill/>
          <a:ln cap="flat" cmpd="sng" w="28575">
            <a:solidFill>
              <a:srgbClr val="7030A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67" name="Google Shape;2167;p178"/>
          <p:cNvSpPr/>
          <p:nvPr/>
        </p:nvSpPr>
        <p:spPr>
          <a:xfrm>
            <a:off x="884352" y="1151032"/>
            <a:ext cx="288032" cy="288032"/>
          </a:xfrm>
          <a:prstGeom prst="rect">
            <a:avLst/>
          </a:prstGeom>
          <a:noFill/>
          <a:ln cap="flat" cmpd="sng" w="38100">
            <a:solidFill>
              <a:srgbClr val="0066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2168" name="Google Shape;2168;p178"/>
          <p:cNvGraphicFramePr/>
          <p:nvPr/>
        </p:nvGraphicFramePr>
        <p:xfrm>
          <a:off x="4483444" y="2465514"/>
          <a:ext cx="3000000" cy="3000000"/>
        </p:xfrm>
        <a:graphic>
          <a:graphicData uri="http://schemas.openxmlformats.org/drawingml/2006/table">
            <a:tbl>
              <a:tblPr bandRow="1">
                <a:noFill/>
                <a:tableStyleId>{AF688F29-89AA-41CB-B740-2F4953D88366}</a:tableStyleId>
              </a:tblPr>
              <a:tblGrid>
                <a:gridCol w="432000"/>
                <a:gridCol w="432000"/>
                <a:gridCol w="432000"/>
              </a:tblGrid>
              <a:tr h="3600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-1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-1</a:t>
                      </a:r>
                      <a:endParaRPr sz="1200"/>
                    </a:p>
                  </a:txBody>
                  <a:tcPr marT="45725" marB="45725" marR="91450" marL="91450" anchor="ctr"/>
                </a:tc>
              </a:tr>
              <a:tr h="3600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</a:t>
                      </a:r>
                      <a:endParaRPr sz="1200"/>
                    </a:p>
                  </a:txBody>
                  <a:tcPr marT="45725" marB="45725" marR="91450" marL="91450" anchor="ctr"/>
                </a:tc>
              </a:tr>
              <a:tr h="3600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-1</a:t>
                      </a:r>
                      <a:endParaRPr sz="1200"/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sp>
        <p:nvSpPr>
          <p:cNvPr id="2169" name="Google Shape;2169;p178"/>
          <p:cNvSpPr/>
          <p:nvPr/>
        </p:nvSpPr>
        <p:spPr>
          <a:xfrm>
            <a:off x="4915444" y="2838190"/>
            <a:ext cx="432000" cy="360000"/>
          </a:xfrm>
          <a:prstGeom prst="rect">
            <a:avLst/>
          </a:prstGeom>
          <a:noFill/>
          <a:ln cap="flat" cmpd="sng" w="28575">
            <a:solidFill>
              <a:srgbClr val="0066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70" name="Google Shape;2170;p178"/>
          <p:cNvSpPr/>
          <p:nvPr/>
        </p:nvSpPr>
        <p:spPr>
          <a:xfrm>
            <a:off x="4483443" y="2465514"/>
            <a:ext cx="1296000" cy="1067324"/>
          </a:xfrm>
          <a:prstGeom prst="rect">
            <a:avLst/>
          </a:prstGeom>
          <a:noFill/>
          <a:ln cap="flat" cmpd="sng" w="28575">
            <a:solidFill>
              <a:srgbClr val="0066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71" name="Google Shape;2171;p178"/>
          <p:cNvSpPr/>
          <p:nvPr/>
        </p:nvSpPr>
        <p:spPr>
          <a:xfrm>
            <a:off x="370821" y="2230193"/>
            <a:ext cx="288032" cy="288032"/>
          </a:xfrm>
          <a:prstGeom prst="rect">
            <a:avLst/>
          </a:prstGeom>
          <a:noFill/>
          <a:ln cap="flat" cmpd="sng" w="38100">
            <a:solidFill>
              <a:srgbClr val="00B0F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2172" name="Google Shape;2172;p178"/>
          <p:cNvGraphicFramePr/>
          <p:nvPr/>
        </p:nvGraphicFramePr>
        <p:xfrm>
          <a:off x="6172648" y="2479036"/>
          <a:ext cx="3000000" cy="3000000"/>
        </p:xfrm>
        <a:graphic>
          <a:graphicData uri="http://schemas.openxmlformats.org/drawingml/2006/table">
            <a:tbl>
              <a:tblPr bandRow="1">
                <a:noFill/>
                <a:tableStyleId>{AF688F29-89AA-41CB-B740-2F4953D88366}</a:tableStyleId>
              </a:tblPr>
              <a:tblGrid>
                <a:gridCol w="432000"/>
                <a:gridCol w="432000"/>
                <a:gridCol w="432000"/>
              </a:tblGrid>
              <a:tr h="3600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45725" marB="45725" marR="91450" marL="91450" anchor="ctr"/>
                </a:tc>
              </a:tr>
              <a:tr h="3600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-1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-1</a:t>
                      </a:r>
                      <a:endParaRPr sz="1200"/>
                    </a:p>
                  </a:txBody>
                  <a:tcPr marT="45725" marB="45725" marR="91450" marL="91450" anchor="ctr"/>
                </a:tc>
              </a:tr>
              <a:tr h="3600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</a:t>
                      </a:r>
                      <a:endParaRPr sz="1200"/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sp>
        <p:nvSpPr>
          <p:cNvPr id="2173" name="Google Shape;2173;p178"/>
          <p:cNvSpPr/>
          <p:nvPr/>
        </p:nvSpPr>
        <p:spPr>
          <a:xfrm>
            <a:off x="6604650" y="2834581"/>
            <a:ext cx="432000" cy="360000"/>
          </a:xfrm>
          <a:prstGeom prst="rect">
            <a:avLst/>
          </a:prstGeom>
          <a:noFill/>
          <a:ln cap="flat" cmpd="sng" w="28575">
            <a:solidFill>
              <a:srgbClr val="00B0F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74" name="Google Shape;2174;p178"/>
          <p:cNvSpPr/>
          <p:nvPr/>
        </p:nvSpPr>
        <p:spPr>
          <a:xfrm>
            <a:off x="6172649" y="2479038"/>
            <a:ext cx="1296000" cy="1050193"/>
          </a:xfrm>
          <a:prstGeom prst="rect">
            <a:avLst/>
          </a:prstGeom>
          <a:noFill/>
          <a:ln cap="flat" cmpd="sng" w="28575">
            <a:solidFill>
              <a:srgbClr val="00B0F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75" name="Google Shape;2175;p178"/>
          <p:cNvSpPr/>
          <p:nvPr/>
        </p:nvSpPr>
        <p:spPr>
          <a:xfrm>
            <a:off x="3849624" y="4597017"/>
            <a:ext cx="5262229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做完Laplacian運算子後，</a:t>
            </a:r>
            <a:endParaRPr sz="1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如果mask pixel &gt;= t (t=1)，並且它的8個鄰域像素之一 &lt;= –t (-1)，</a:t>
            </a:r>
            <a:endParaRPr sz="1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則代表該pixel過零(zero crossing)，為邊(黑色)。</a:t>
            </a:r>
            <a:endParaRPr/>
          </a:p>
        </p:txBody>
      </p:sp>
      <p:cxnSp>
        <p:nvCxnSpPr>
          <p:cNvPr id="2176" name="Google Shape;2176;p178"/>
          <p:cNvCxnSpPr/>
          <p:nvPr/>
        </p:nvCxnSpPr>
        <p:spPr>
          <a:xfrm rot="10800000">
            <a:off x="5126612" y="1299040"/>
            <a:ext cx="0" cy="2520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177" name="Google Shape;2177;p178"/>
          <p:cNvCxnSpPr/>
          <p:nvPr/>
        </p:nvCxnSpPr>
        <p:spPr>
          <a:xfrm rot="10800000">
            <a:off x="5558660" y="1299040"/>
            <a:ext cx="0" cy="2520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178" name="Google Shape;2178;p178"/>
          <p:cNvCxnSpPr/>
          <p:nvPr/>
        </p:nvCxnSpPr>
        <p:spPr>
          <a:xfrm rot="10800000">
            <a:off x="4783184" y="1598120"/>
            <a:ext cx="216000" cy="0"/>
          </a:xfrm>
          <a:prstGeom prst="straightConnector1">
            <a:avLst/>
          </a:prstGeom>
          <a:noFill/>
          <a:ln cap="flat" cmpd="sng" w="1270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179" name="Google Shape;2179;p178"/>
          <p:cNvCxnSpPr/>
          <p:nvPr/>
        </p:nvCxnSpPr>
        <p:spPr>
          <a:xfrm rot="10800000">
            <a:off x="4785757" y="1958160"/>
            <a:ext cx="216000" cy="0"/>
          </a:xfrm>
          <a:prstGeom prst="straightConnector1">
            <a:avLst/>
          </a:prstGeom>
          <a:noFill/>
          <a:ln cap="flat" cmpd="sng" w="1270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180" name="Google Shape;2180;p178"/>
          <p:cNvCxnSpPr/>
          <p:nvPr/>
        </p:nvCxnSpPr>
        <p:spPr>
          <a:xfrm rot="-8100000">
            <a:off x="4778449" y="1392768"/>
            <a:ext cx="216000" cy="0"/>
          </a:xfrm>
          <a:prstGeom prst="straightConnector1">
            <a:avLst/>
          </a:prstGeom>
          <a:noFill/>
          <a:ln cap="flat" cmpd="sng" w="1270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181" name="Google Shape;2181;p178"/>
          <p:cNvCxnSpPr/>
          <p:nvPr/>
        </p:nvCxnSpPr>
        <p:spPr>
          <a:xfrm rot="10800000">
            <a:off x="6394291" y="1300945"/>
            <a:ext cx="0" cy="216000"/>
          </a:xfrm>
          <a:prstGeom prst="straightConnector1">
            <a:avLst/>
          </a:prstGeom>
          <a:noFill/>
          <a:ln cap="flat" cmpd="sng" w="19050">
            <a:solidFill>
              <a:srgbClr val="7030A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182" name="Google Shape;2182;p178"/>
          <p:cNvCxnSpPr/>
          <p:nvPr/>
        </p:nvCxnSpPr>
        <p:spPr>
          <a:xfrm rot="10800000">
            <a:off x="6836594" y="1300945"/>
            <a:ext cx="0" cy="216000"/>
          </a:xfrm>
          <a:prstGeom prst="straightConnector1">
            <a:avLst/>
          </a:prstGeom>
          <a:noFill/>
          <a:ln cap="flat" cmpd="sng" w="19050">
            <a:solidFill>
              <a:srgbClr val="7030A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183" name="Google Shape;2183;p178"/>
          <p:cNvCxnSpPr/>
          <p:nvPr/>
        </p:nvCxnSpPr>
        <p:spPr>
          <a:xfrm rot="10800000">
            <a:off x="7264876" y="1306660"/>
            <a:ext cx="0" cy="216000"/>
          </a:xfrm>
          <a:prstGeom prst="straightConnector1">
            <a:avLst/>
          </a:prstGeom>
          <a:noFill/>
          <a:ln cap="flat" cmpd="sng" w="19050">
            <a:solidFill>
              <a:srgbClr val="7030A0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8" name="Shape 2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9" name="Google Shape;2189;p1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8248" y="1196752"/>
            <a:ext cx="4055774" cy="41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90" name="Google Shape;2190;p179"/>
          <p:cNvSpPr txBox="1"/>
          <p:nvPr>
            <p:ph idx="11" type="ftr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DC &amp; CV LAB. CSIE NTU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91" name="Google Shape;2191;p179"/>
          <p:cNvSpPr txBox="1"/>
          <p:nvPr>
            <p:ph idx="12" type="sldNum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92" name="Google Shape;2192;p179"/>
          <p:cNvSpPr/>
          <p:nvPr/>
        </p:nvSpPr>
        <p:spPr>
          <a:xfrm>
            <a:off x="208305" y="1211188"/>
            <a:ext cx="288032" cy="288032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93" name="Google Shape;2193;p179"/>
          <p:cNvSpPr/>
          <p:nvPr/>
        </p:nvSpPr>
        <p:spPr>
          <a:xfrm>
            <a:off x="471622" y="1196752"/>
            <a:ext cx="288032" cy="288032"/>
          </a:xfrm>
          <a:prstGeom prst="rect">
            <a:avLst/>
          </a:prstGeom>
          <a:noFill/>
          <a:ln cap="flat" cmpd="sng" w="38100">
            <a:solidFill>
              <a:srgbClr val="7030A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94" name="Google Shape;2194;p179"/>
          <p:cNvSpPr/>
          <p:nvPr/>
        </p:nvSpPr>
        <p:spPr>
          <a:xfrm>
            <a:off x="1003749" y="2292817"/>
            <a:ext cx="288032" cy="288032"/>
          </a:xfrm>
          <a:prstGeom prst="rect">
            <a:avLst/>
          </a:prstGeom>
          <a:noFill/>
          <a:ln cap="flat" cmpd="sng" w="38100">
            <a:solidFill>
              <a:srgbClr val="0066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95" name="Google Shape;2195;p179"/>
          <p:cNvSpPr/>
          <p:nvPr/>
        </p:nvSpPr>
        <p:spPr>
          <a:xfrm>
            <a:off x="480235" y="3381732"/>
            <a:ext cx="288032" cy="288032"/>
          </a:xfrm>
          <a:prstGeom prst="rect">
            <a:avLst/>
          </a:prstGeom>
          <a:noFill/>
          <a:ln cap="flat" cmpd="sng" w="38100">
            <a:solidFill>
              <a:srgbClr val="0000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196" name="Google Shape;2196;p17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30218" y="1930539"/>
            <a:ext cx="4680000" cy="3478453"/>
          </a:xfrm>
          <a:prstGeom prst="rect">
            <a:avLst/>
          </a:prstGeom>
          <a:noFill/>
          <a:ln>
            <a:noFill/>
          </a:ln>
        </p:spPr>
      </p:pic>
      <p:sp>
        <p:nvSpPr>
          <p:cNvPr id="2197" name="Google Shape;2197;p179"/>
          <p:cNvSpPr/>
          <p:nvPr/>
        </p:nvSpPr>
        <p:spPr>
          <a:xfrm>
            <a:off x="4430218" y="1941173"/>
            <a:ext cx="320978" cy="205388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98" name="Google Shape;2198;p179"/>
          <p:cNvSpPr/>
          <p:nvPr/>
        </p:nvSpPr>
        <p:spPr>
          <a:xfrm>
            <a:off x="4751196" y="1941173"/>
            <a:ext cx="288032" cy="205388"/>
          </a:xfrm>
          <a:prstGeom prst="rect">
            <a:avLst/>
          </a:prstGeom>
          <a:noFill/>
          <a:ln cap="flat" cmpd="sng" w="38100">
            <a:solidFill>
              <a:srgbClr val="7030A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99" name="Google Shape;2199;p179"/>
          <p:cNvSpPr/>
          <p:nvPr/>
        </p:nvSpPr>
        <p:spPr>
          <a:xfrm>
            <a:off x="5369795" y="2866642"/>
            <a:ext cx="288032" cy="216024"/>
          </a:xfrm>
          <a:prstGeom prst="rect">
            <a:avLst/>
          </a:prstGeom>
          <a:noFill/>
          <a:ln cap="flat" cmpd="sng" w="38100">
            <a:solidFill>
              <a:srgbClr val="0066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00" name="Google Shape;2200;p179"/>
          <p:cNvSpPr/>
          <p:nvPr/>
        </p:nvSpPr>
        <p:spPr>
          <a:xfrm>
            <a:off x="4751196" y="3769968"/>
            <a:ext cx="288032" cy="248803"/>
          </a:xfrm>
          <a:prstGeom prst="rect">
            <a:avLst/>
          </a:prstGeom>
          <a:noFill/>
          <a:ln cap="flat" cmpd="sng" w="38100">
            <a:solidFill>
              <a:srgbClr val="0000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01" name="Google Shape;2201;p179"/>
          <p:cNvSpPr/>
          <p:nvPr/>
        </p:nvSpPr>
        <p:spPr>
          <a:xfrm>
            <a:off x="124636" y="659066"/>
            <a:ext cx="2334293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Laplacian output </a:t>
            </a:r>
            <a:endParaRPr sz="2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02" name="Google Shape;2202;p179"/>
          <p:cNvSpPr/>
          <p:nvPr/>
        </p:nvSpPr>
        <p:spPr>
          <a:xfrm>
            <a:off x="4430220" y="1098739"/>
            <a:ext cx="4427815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Zero-crossing on Laplacian output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(Output image) </a:t>
            </a:r>
            <a:endParaRPr sz="2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03" name="Google Shape;2203;p179"/>
          <p:cNvSpPr/>
          <p:nvPr/>
        </p:nvSpPr>
        <p:spPr>
          <a:xfrm>
            <a:off x="2910840" y="2"/>
            <a:ext cx="6233161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Zero-crossing on Laplacian mask 1 (4/4) 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(ppt p.104, 119)</a:t>
            </a:r>
            <a:endParaRPr b="1" sz="2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7" name="Shape 2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8" name="Google Shape;2208;p180"/>
          <p:cNvSpPr txBox="1"/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Times New Roman"/>
              <a:buNone/>
            </a:pPr>
            <a:r>
              <a:rPr lang="en-US"/>
              <a:t>funny</a:t>
            </a:r>
            <a:endParaRPr/>
          </a:p>
        </p:txBody>
      </p:sp>
      <p:sp>
        <p:nvSpPr>
          <p:cNvPr id="2209" name="Google Shape;2209;p180"/>
          <p:cNvSpPr txBox="1"/>
          <p:nvPr>
            <p:ph idx="1" type="body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-127000" lvl="0" marL="9144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Char char=" "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https://www.youtube.com/watch?v=_dOScqFcrD8</a:t>
            </a:r>
            <a:endParaRPr/>
          </a:p>
          <a:p>
            <a:pPr indent="-127000" lvl="0" marL="9144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Char char=" "/>
            </a:pPr>
            <a:r>
              <a:rPr lang="en-US" u="sng">
                <a:solidFill>
                  <a:schemeClr val="hlink"/>
                </a:solidFill>
                <a:hlinkClick r:id="rId4"/>
              </a:rPr>
              <a:t>https://www.youtube.com/watch?v=DP8Af7ddmow</a:t>
            </a:r>
            <a:endParaRPr/>
          </a:p>
          <a:p>
            <a:pPr indent="-127000" lvl="0" marL="9144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Char char=" "/>
            </a:pPr>
            <a:r>
              <a:rPr lang="en-US" u="sng">
                <a:solidFill>
                  <a:schemeClr val="hlink"/>
                </a:solidFill>
                <a:hlinkClick r:id="rId5"/>
              </a:rPr>
              <a:t>https://www.youtube.com/watch?v=ZVWEJ4VnJ_M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None/>
            </a:pPr>
            <a:r>
              <a:rPr lang="en-US" u="sng">
                <a:solidFill>
                  <a:schemeClr val="hlink"/>
                </a:solidFill>
                <a:hlinkClick r:id="rId6"/>
              </a:rPr>
              <a:t>https://www.youtube.com/watch?v=gsCDnDxS7JE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None/>
            </a:pPr>
            <a:r>
              <a:rPr lang="en-US" u="sng">
                <a:solidFill>
                  <a:schemeClr val="hlink"/>
                </a:solidFill>
                <a:hlinkClick r:id="rId7"/>
              </a:rPr>
              <a:t>https://www.youtube.com/watch?v=Mx9WfQN9q6U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None/>
            </a:pPr>
            <a:r>
              <a:rPr lang="en-US" u="sng">
                <a:solidFill>
                  <a:schemeClr val="hlink"/>
                </a:solidFill>
                <a:hlinkClick r:id="rId8"/>
              </a:rPr>
              <a:t>https://www.youtube.com/watch?v=vVmDzkHkdsk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None/>
            </a:pPr>
            <a:r>
              <a:rPr lang="en-US" u="sng">
                <a:solidFill>
                  <a:schemeClr val="hlink"/>
                </a:solidFill>
                <a:hlinkClick r:id="rId9"/>
              </a:rPr>
              <a:t>https://www.youtube.com/watch?v=cbNMuWY-aPc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None/>
            </a:pPr>
            <a:r>
              <a:rPr lang="en-US" u="sng">
                <a:solidFill>
                  <a:schemeClr val="hlink"/>
                </a:solidFill>
                <a:hlinkClick r:id="rId10"/>
              </a:rPr>
              <a:t>https://www.youtube.com/watch?v=sdFUYiomutc</a:t>
            </a:r>
            <a:endParaRPr/>
          </a:p>
        </p:txBody>
      </p:sp>
      <p:sp>
        <p:nvSpPr>
          <p:cNvPr id="2210" name="Google Shape;2210;p180"/>
          <p:cNvSpPr txBox="1"/>
          <p:nvPr>
            <p:ph idx="11" type="ftr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DC &amp; CV LAB. CSIE NTU</a:t>
            </a:r>
            <a:endParaRPr/>
          </a:p>
        </p:txBody>
      </p:sp>
      <p:sp>
        <p:nvSpPr>
          <p:cNvPr id="2211" name="Google Shape;2211;p180"/>
          <p:cNvSpPr txBox="1"/>
          <p:nvPr>
            <p:ph idx="12" type="sldNum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215" name="Shape 2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6" name="Google Shape;2216;p181"/>
          <p:cNvSpPr txBox="1"/>
          <p:nvPr>
            <p:ph type="title"/>
          </p:nvPr>
        </p:nvSpPr>
        <p:spPr>
          <a:xfrm>
            <a:off x="822960" y="286604"/>
            <a:ext cx="8141528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Times New Roman"/>
              <a:buNone/>
            </a:pPr>
            <a:r>
              <a:rPr lang="en-US" sz="3600"/>
              <a:t>Edge Detection In Grayscale Images (補充)</a:t>
            </a:r>
            <a:endParaRPr sz="3600"/>
          </a:p>
        </p:txBody>
      </p:sp>
      <p:sp>
        <p:nvSpPr>
          <p:cNvPr id="2217" name="Google Shape;2217;p181"/>
          <p:cNvSpPr txBox="1"/>
          <p:nvPr>
            <p:ph idx="1" type="body"/>
          </p:nvPr>
        </p:nvSpPr>
        <p:spPr>
          <a:xfrm>
            <a:off x="822959" y="1845734"/>
            <a:ext cx="7543801" cy="46140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 lnSpcReduction="1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"/>
              <a:buNone/>
            </a:pPr>
            <a:r>
              <a:rPr lang="en-US" sz="1600"/>
              <a:t>1. Introduction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280"/>
              <a:buNone/>
            </a:pPr>
            <a:r>
              <a:rPr lang="en-US" sz="1600"/>
              <a:t>2. Edge and Edge Types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280"/>
              <a:buNone/>
            </a:pPr>
            <a:r>
              <a:rPr lang="en-US" sz="1600"/>
              <a:t>3. Edge Detection Methods In Gray-Level Images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280"/>
              <a:buNone/>
            </a:pPr>
            <a:r>
              <a:rPr lang="en-US" sz="1600"/>
              <a:t>4. Gradient-Based Edge Detection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280"/>
              <a:buNone/>
            </a:pPr>
            <a:r>
              <a:rPr lang="en-US" sz="1600"/>
              <a:t>    4.1 Roberts Cross Edge Detector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280"/>
              <a:buNone/>
            </a:pPr>
            <a:r>
              <a:rPr lang="en-US" sz="1600"/>
              <a:t>    4.2 Prewitt Edge Operator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280"/>
              <a:buNone/>
            </a:pPr>
            <a:r>
              <a:rPr lang="en-US" sz="1600"/>
              <a:t>    4.3 Sobel Edge Detector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280"/>
              <a:buNone/>
            </a:pPr>
            <a:r>
              <a:rPr lang="en-US" sz="1600"/>
              <a:t>    4.4 Non-Maximum Suppression — a Postprocessing After Gradient Operation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280"/>
              <a:buNone/>
            </a:pPr>
            <a:r>
              <a:rPr lang="en-US" sz="1600"/>
              <a:t>5. Second-Derivative Operators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280"/>
              <a:buNone/>
            </a:pPr>
            <a:r>
              <a:rPr lang="en-US" sz="1600"/>
              <a:t>    5.1 Laplacian Edge Detector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280"/>
              <a:buNone/>
            </a:pPr>
            <a:r>
              <a:rPr lang="en-US" sz="1600"/>
              <a:t>    5.2 Marr Hildreth—Laplacian of Gaussian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280"/>
              <a:buNone/>
            </a:pPr>
            <a:r>
              <a:rPr lang="en-US" sz="1600"/>
              <a:t>6. Advanced Edge Detection Method — Canny Edge Detection</a:t>
            </a:r>
            <a:endParaRPr sz="1600"/>
          </a:p>
          <a:p>
            <a:pPr indent="0" lvl="0" marL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280"/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280"/>
              <a:buNone/>
            </a:pPr>
            <a:r>
              <a:t/>
            </a:r>
            <a:endParaRPr sz="1600"/>
          </a:p>
        </p:txBody>
      </p:sp>
      <p:sp>
        <p:nvSpPr>
          <p:cNvPr id="2218" name="Google Shape;2218;p181"/>
          <p:cNvSpPr txBox="1"/>
          <p:nvPr>
            <p:ph idx="11" type="ftr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DC &amp; CV LAB. CSIE NTU</a:t>
            </a:r>
            <a:endParaRPr/>
          </a:p>
        </p:txBody>
      </p:sp>
      <p:sp>
        <p:nvSpPr>
          <p:cNvPr id="2219" name="Google Shape;2219;p181"/>
          <p:cNvSpPr txBox="1"/>
          <p:nvPr>
            <p:ph idx="12" type="sldNum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20" name="Google Shape;2220;p181"/>
          <p:cNvSpPr txBox="1"/>
          <p:nvPr/>
        </p:nvSpPr>
        <p:spPr>
          <a:xfrm>
            <a:off x="5292080" y="1916832"/>
            <a:ext cx="3456384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邊緣偵測是本章的重點</a:t>
            </a:r>
            <a:endParaRPr/>
          </a:p>
        </p:txBody>
      </p:sp>
      <p:sp>
        <p:nvSpPr>
          <p:cNvPr id="2221" name="Google Shape;2221;p181"/>
          <p:cNvSpPr txBox="1"/>
          <p:nvPr/>
        </p:nvSpPr>
        <p:spPr>
          <a:xfrm>
            <a:off x="6244258" y="5707783"/>
            <a:ext cx="2720230" cy="6001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Source: B. Wiley, "Wiley Encyclopedia of Computer Science and Engineering," John Wiley &amp; Sons, Inc., Mar. 2007.</a:t>
            </a:r>
            <a:endParaRPr/>
          </a:p>
        </p:txBody>
      </p:sp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182"/>
          <p:cNvSpPr txBox="1"/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Times New Roman"/>
              <a:buNone/>
            </a:pPr>
            <a:r>
              <a:rPr lang="en-US"/>
              <a:t>1. Introduction</a:t>
            </a:r>
            <a:endParaRPr/>
          </a:p>
        </p:txBody>
      </p:sp>
      <p:sp>
        <p:nvSpPr>
          <p:cNvPr id="2227" name="Google Shape;2227;p182"/>
          <p:cNvSpPr txBox="1"/>
          <p:nvPr>
            <p:ph idx="1" type="body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/>
          <a:p>
            <a:pPr indent="-101600" lvl="0" marL="9144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●"/>
            </a:pPr>
            <a:r>
              <a:rPr lang="en-US"/>
              <a:t> Edges are defined as </a:t>
            </a:r>
            <a:r>
              <a:rPr lang="en-US">
                <a:solidFill>
                  <a:srgbClr val="FF0000"/>
                </a:solidFill>
              </a:rPr>
              <a:t>significant local changes (or discontinuities) in 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>
                <a:solidFill>
                  <a:srgbClr val="FF0000"/>
                </a:solidFill>
              </a:rPr>
              <a:t>    brightness or color </a:t>
            </a:r>
            <a:r>
              <a:rPr lang="en-US"/>
              <a:t>in an image. </a:t>
            </a:r>
            <a:endParaRPr/>
          </a:p>
          <a:p>
            <a:pPr indent="-101600" lvl="0" marL="9144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●"/>
            </a:pPr>
            <a:r>
              <a:rPr lang="en-US"/>
              <a:t> Edge detection is used widely as a </a:t>
            </a:r>
            <a:r>
              <a:rPr lang="en-US">
                <a:solidFill>
                  <a:srgbClr val="FF0000"/>
                </a:solidFill>
              </a:rPr>
              <a:t>fundamental preprocessing step </a:t>
            </a:r>
            <a:r>
              <a:rPr lang="en-US"/>
              <a:t>for   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/>
              <a:t>    many computer vision applications, including robotic vision, remote 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/>
              <a:t>    sensing, fingerprint analysis, industrial inspection, motion detection, 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/>
              <a:t>    and image compression.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</p:txBody>
      </p:sp>
      <p:sp>
        <p:nvSpPr>
          <p:cNvPr id="2228" name="Google Shape;2228;p182"/>
          <p:cNvSpPr txBox="1"/>
          <p:nvPr>
            <p:ph idx="11" type="ftr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DC &amp; CV LAB. CSIE NTU</a:t>
            </a:r>
            <a:endParaRPr/>
          </a:p>
        </p:txBody>
      </p:sp>
      <p:sp>
        <p:nvSpPr>
          <p:cNvPr id="2229" name="Google Shape;2229;p182"/>
          <p:cNvSpPr txBox="1"/>
          <p:nvPr>
            <p:ph idx="12" type="sldNum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30" name="Google Shape;2230;p182"/>
          <p:cNvSpPr txBox="1"/>
          <p:nvPr/>
        </p:nvSpPr>
        <p:spPr>
          <a:xfrm>
            <a:off x="827366" y="5977467"/>
            <a:ext cx="7543801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Source: B. Wiley, "Wiley Encyclopedia of Computer Science and Engineering," John Wiley &amp; Sons, Inc., Mar. 2007.</a:t>
            </a:r>
            <a:endParaRPr/>
          </a:p>
        </p:txBody>
      </p:sp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234" name="Shape 2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5" name="Google Shape;2235;p183"/>
          <p:cNvSpPr txBox="1"/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Font typeface="Times New Roman"/>
              <a:buNone/>
            </a:pPr>
            <a:r>
              <a:rPr lang="en-US" sz="4400"/>
              <a:t>2. Edge and Edge Types</a:t>
            </a:r>
            <a:endParaRPr sz="4400"/>
          </a:p>
        </p:txBody>
      </p:sp>
      <p:sp>
        <p:nvSpPr>
          <p:cNvPr id="2236" name="Google Shape;2236;p183"/>
          <p:cNvSpPr txBox="1"/>
          <p:nvPr>
            <p:ph idx="1" type="body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/>
          <a:p>
            <a:pPr indent="-101600" lvl="0" marL="9144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●"/>
            </a:pPr>
            <a:r>
              <a:rPr lang="en-US"/>
              <a:t> An edge point is a pixel in an image where significant local intensity 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/>
              <a:t>   change takes place.</a:t>
            </a:r>
            <a:endParaRPr/>
          </a:p>
          <a:p>
            <a:pPr indent="-101600" lvl="0" marL="9144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●"/>
            </a:pPr>
            <a:r>
              <a:rPr lang="en-US"/>
              <a:t> Edge types can be classified as </a:t>
            </a:r>
            <a:r>
              <a:rPr lang="en-US">
                <a:solidFill>
                  <a:srgbClr val="FF0000"/>
                </a:solidFill>
              </a:rPr>
              <a:t>step edge</a:t>
            </a:r>
            <a:r>
              <a:rPr lang="en-US"/>
              <a:t>, </a:t>
            </a:r>
            <a:r>
              <a:rPr lang="en-US">
                <a:solidFill>
                  <a:srgbClr val="FF0000"/>
                </a:solidFill>
              </a:rPr>
              <a:t>line edge</a:t>
            </a:r>
            <a:r>
              <a:rPr lang="en-US"/>
              <a:t>, ramp edge, and 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/>
              <a:t>    roof edge.</a:t>
            </a:r>
            <a:endParaRPr/>
          </a:p>
          <a:p>
            <a:pPr indent="-101600" lvl="0" marL="9144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●"/>
            </a:pPr>
            <a:r>
              <a:rPr lang="en-US"/>
              <a:t> In real-world images, step edge and line edge are rare because of 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/>
              <a:t>    various lighting conditions and noise introduced by image-sensing 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/>
              <a:t>    devices.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t/>
            </a:r>
            <a:endParaRPr/>
          </a:p>
        </p:txBody>
      </p:sp>
      <p:sp>
        <p:nvSpPr>
          <p:cNvPr id="2237" name="Google Shape;2237;p183"/>
          <p:cNvSpPr txBox="1"/>
          <p:nvPr>
            <p:ph idx="11" type="ftr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DC &amp; CV LAB. CSIE NTU</a:t>
            </a:r>
            <a:endParaRPr/>
          </a:p>
        </p:txBody>
      </p:sp>
      <p:sp>
        <p:nvSpPr>
          <p:cNvPr id="2238" name="Google Shape;2238;p183"/>
          <p:cNvSpPr txBox="1"/>
          <p:nvPr>
            <p:ph idx="12" type="sldNum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39" name="Google Shape;2239;p183"/>
          <p:cNvSpPr txBox="1"/>
          <p:nvPr/>
        </p:nvSpPr>
        <p:spPr>
          <a:xfrm>
            <a:off x="827366" y="5977467"/>
            <a:ext cx="7543801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Source: B. Wiley, "Wiley Encyclopedia of Computer Science and Engineering," John Wiley &amp; Sons, Inc., Mar. 2007.</a:t>
            </a:r>
            <a:endParaRPr/>
          </a:p>
        </p:txBody>
      </p:sp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184"/>
          <p:cNvSpPr txBox="1"/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Font typeface="Times New Roman"/>
              <a:buNone/>
            </a:pPr>
            <a:r>
              <a:rPr lang="en-US" sz="4400"/>
              <a:t>2. Edge and Edge Types</a:t>
            </a:r>
            <a:endParaRPr sz="4400"/>
          </a:p>
        </p:txBody>
      </p:sp>
      <p:sp>
        <p:nvSpPr>
          <p:cNvPr id="2245" name="Google Shape;2245;p184"/>
          <p:cNvSpPr txBox="1"/>
          <p:nvPr>
            <p:ph idx="1" type="body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t/>
            </a:r>
            <a:endParaRPr/>
          </a:p>
        </p:txBody>
      </p:sp>
      <p:sp>
        <p:nvSpPr>
          <p:cNvPr id="2246" name="Google Shape;2246;p184"/>
          <p:cNvSpPr txBox="1"/>
          <p:nvPr>
            <p:ph idx="11" type="ftr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DC &amp; CV LAB. CSIE NTU</a:t>
            </a:r>
            <a:endParaRPr/>
          </a:p>
        </p:txBody>
      </p:sp>
      <p:sp>
        <p:nvSpPr>
          <p:cNvPr id="2247" name="Google Shape;2247;p184"/>
          <p:cNvSpPr txBox="1"/>
          <p:nvPr>
            <p:ph idx="12" type="sldNum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一張含有 文字, 圖表, 字型, 螢幕擷取畫面 的圖片&#10;&#10;自動產生的描述" id="2248" name="Google Shape;2248;p1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51807" y="1921097"/>
            <a:ext cx="6486103" cy="4243343"/>
          </a:xfrm>
          <a:prstGeom prst="rect">
            <a:avLst/>
          </a:prstGeom>
          <a:noFill/>
          <a:ln>
            <a:noFill/>
          </a:ln>
        </p:spPr>
      </p:pic>
      <p:sp>
        <p:nvSpPr>
          <p:cNvPr id="2249" name="Google Shape;2249;p184"/>
          <p:cNvSpPr txBox="1"/>
          <p:nvPr/>
        </p:nvSpPr>
        <p:spPr>
          <a:xfrm>
            <a:off x="822959" y="6033635"/>
            <a:ext cx="7543801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Source: B. Wiley, "Wiley Encyclopedia of Computer Science and Engineering," John Wiley &amp; Sons, Inc., Mar. 2007.</a:t>
            </a:r>
            <a:endParaRPr/>
          </a:p>
        </p:txBody>
      </p:sp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4" name="Google Shape;2254;p185"/>
          <p:cNvSpPr txBox="1"/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Font typeface="Times New Roman"/>
              <a:buNone/>
            </a:pPr>
            <a:r>
              <a:rPr lang="en-US" sz="4000"/>
              <a:t>3. Edge Detection Methods In Gray-Level Images</a:t>
            </a:r>
            <a:endParaRPr sz="4000"/>
          </a:p>
        </p:txBody>
      </p:sp>
      <p:sp>
        <p:nvSpPr>
          <p:cNvPr id="2255" name="Google Shape;2255;p185"/>
          <p:cNvSpPr txBox="1"/>
          <p:nvPr>
            <p:ph idx="11" type="ftr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DC &amp; CV LAB. CSIE NTU</a:t>
            </a:r>
            <a:endParaRPr/>
          </a:p>
        </p:txBody>
      </p:sp>
      <p:sp>
        <p:nvSpPr>
          <p:cNvPr id="2256" name="Google Shape;2256;p185"/>
          <p:cNvSpPr txBox="1"/>
          <p:nvPr>
            <p:ph idx="12" type="sldNum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57" name="Google Shape;2257;p185"/>
          <p:cNvSpPr txBox="1"/>
          <p:nvPr>
            <p:ph idx="1" type="body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/>
          <a:p>
            <a:pPr indent="-127000" lvl="0" marL="9144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●"/>
            </a:pPr>
            <a:r>
              <a:rPr lang="en-US"/>
              <a:t> Image pixels that have abrupt changes (or discontinuities) in image 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    intensity, the </a:t>
            </a:r>
            <a:r>
              <a:rPr lang="en-US">
                <a:solidFill>
                  <a:srgbClr val="FF0000"/>
                </a:solidFill>
              </a:rPr>
              <a:t>derivatives of the image intensity function </a:t>
            </a:r>
            <a:r>
              <a:rPr lang="en-US"/>
              <a:t>can be 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    used to measure these abrupt changes.</a:t>
            </a:r>
            <a:endParaRPr/>
          </a:p>
          <a:p>
            <a:pPr indent="-127000" lvl="0" marL="9144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●"/>
            </a:pPr>
            <a:r>
              <a:rPr lang="en-US"/>
              <a:t> Edges can be detected by thresholding the </a:t>
            </a:r>
            <a:r>
              <a:rPr lang="en-US">
                <a:solidFill>
                  <a:srgbClr val="FF0000"/>
                </a:solidFill>
              </a:rPr>
              <a:t>first derivative values </a:t>
            </a:r>
            <a:r>
              <a:rPr lang="en-US"/>
              <a:t>of an 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    image function or by the </a:t>
            </a:r>
            <a:r>
              <a:rPr lang="en-US">
                <a:solidFill>
                  <a:srgbClr val="FF0000"/>
                </a:solidFill>
              </a:rPr>
              <a:t>zero-crossings</a:t>
            </a:r>
            <a:r>
              <a:rPr lang="en-US"/>
              <a:t> in the </a:t>
            </a:r>
            <a:r>
              <a:rPr lang="en-US">
                <a:solidFill>
                  <a:srgbClr val="FF0000"/>
                </a:solidFill>
              </a:rPr>
              <a:t>second derivative </a:t>
            </a:r>
            <a:r>
              <a:rPr lang="en-US"/>
              <a:t>of the 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    image intensity.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/>
          </a:p>
        </p:txBody>
      </p:sp>
      <p:sp>
        <p:nvSpPr>
          <p:cNvPr id="2258" name="Google Shape;2258;p185"/>
          <p:cNvSpPr txBox="1"/>
          <p:nvPr/>
        </p:nvSpPr>
        <p:spPr>
          <a:xfrm>
            <a:off x="827366" y="5977467"/>
            <a:ext cx="7543801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Source: B. Wiley, "Wiley Encyclopedia of Computer Science and Engineering," John Wiley &amp; Sons, Inc., Mar. 2007.</a:t>
            </a:r>
            <a:endParaRPr/>
          </a:p>
        </p:txBody>
      </p:sp>
      <p:sp>
        <p:nvSpPr>
          <p:cNvPr id="2259" name="Google Shape;2259;p185"/>
          <p:cNvSpPr txBox="1"/>
          <p:nvPr/>
        </p:nvSpPr>
        <p:spPr>
          <a:xfrm>
            <a:off x="5220072" y="2780928"/>
            <a:ext cx="3456384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用白話講就是在比大小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263" name="Shape 2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4" name="Google Shape;2264;p186"/>
          <p:cNvSpPr/>
          <p:nvPr/>
        </p:nvSpPr>
        <p:spPr>
          <a:xfrm>
            <a:off x="800100" y="1609554"/>
            <a:ext cx="7775505" cy="24953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5" name="Google Shape;2265;p186"/>
          <p:cNvSpPr txBox="1"/>
          <p:nvPr>
            <p:ph idx="11" type="ftr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DC &amp; CV LAB. CSIE NTU</a:t>
            </a:r>
            <a:endParaRPr/>
          </a:p>
        </p:txBody>
      </p:sp>
      <p:sp>
        <p:nvSpPr>
          <p:cNvPr id="2266" name="Google Shape;2266;p186"/>
          <p:cNvSpPr txBox="1"/>
          <p:nvPr>
            <p:ph idx="12" type="sldNum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一張含有 文字, 字型, 白色, 螢幕擷取畫面 的圖片&#10;&#10;自動產生的描述" id="2267" name="Google Shape;2267;p186"/>
          <p:cNvPicPr preferRelativeResize="0"/>
          <p:nvPr/>
        </p:nvPicPr>
        <p:blipFill rotWithShape="1">
          <a:blip r:embed="rId3">
            <a:alphaModFix/>
          </a:blip>
          <a:srcRect b="18356" l="0" r="0" t="0"/>
          <a:stretch/>
        </p:blipFill>
        <p:spPr>
          <a:xfrm>
            <a:off x="2409707" y="4448050"/>
            <a:ext cx="4556284" cy="16224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一張含有 文字, 圖表, 行, 繪圖 的圖片&#10;&#10;自動產生的描述" id="2268" name="Google Shape;2268;p18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28661" y="692696"/>
            <a:ext cx="5518377" cy="4078800"/>
          </a:xfrm>
          <a:prstGeom prst="rect">
            <a:avLst/>
          </a:prstGeom>
          <a:noFill/>
          <a:ln>
            <a:noFill/>
          </a:ln>
        </p:spPr>
      </p:pic>
      <p:sp>
        <p:nvSpPr>
          <p:cNvPr id="2269" name="Google Shape;2269;p186"/>
          <p:cNvSpPr txBox="1"/>
          <p:nvPr/>
        </p:nvSpPr>
        <p:spPr>
          <a:xfrm>
            <a:off x="836214" y="6050935"/>
            <a:ext cx="7543801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Source: B. Wiley, "Wiley Encyclopedia of Computer Science and Engineering," John Wiley &amp; Sons, Inc., Mar. 2007.</a:t>
            </a:r>
            <a:endParaRPr/>
          </a:p>
        </p:txBody>
      </p:sp>
      <p:sp>
        <p:nvSpPr>
          <p:cNvPr id="2270" name="Google Shape;2270;p186"/>
          <p:cNvSpPr txBox="1"/>
          <p:nvPr/>
        </p:nvSpPr>
        <p:spPr>
          <a:xfrm>
            <a:off x="179512" y="1087989"/>
            <a:ext cx="1749149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Image Intensity Function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1" name="Google Shape;2271;p186"/>
          <p:cNvSpPr txBox="1"/>
          <p:nvPr/>
        </p:nvSpPr>
        <p:spPr>
          <a:xfrm>
            <a:off x="176034" y="2810545"/>
            <a:ext cx="1749149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此圖可以說明邊緣偵測的核心精神</a:t>
            </a:r>
            <a:endParaRPr sz="24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7" name="Google Shape;327;p14"/>
          <p:cNvGraphicFramePr/>
          <p:nvPr/>
        </p:nvGraphicFramePr>
        <p:xfrm>
          <a:off x="2740140" y="5430021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{984C4EA0-612D-4215-84E8-9CEC38CA3513}</a:tableStyleId>
              </a:tblPr>
              <a:tblGrid>
                <a:gridCol w="540000"/>
                <a:gridCol w="540000"/>
                <a:gridCol w="540000"/>
              </a:tblGrid>
              <a:tr h="540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rPr b="0" lang="en-US" sz="18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b="0" sz="18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rPr b="0" lang="en-US" sz="18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b="0" sz="18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rPr b="0" lang="en-US" sz="18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b="0" sz="18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328" name="Google Shape;328;p14"/>
          <p:cNvSpPr txBox="1"/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 sz="4400">
                <a:solidFill>
                  <a:schemeClr val="dk1"/>
                </a:solidFill>
              </a:rPr>
              <a:t>7.2 Noise Cleaning </a:t>
            </a:r>
            <a:br>
              <a:rPr lang="en-US" sz="4400">
                <a:solidFill>
                  <a:schemeClr val="dk1"/>
                </a:solidFill>
              </a:rPr>
            </a:br>
            <a:r>
              <a:rPr lang="en-US" sz="4400">
                <a:solidFill>
                  <a:schemeClr val="dk1"/>
                </a:solidFill>
              </a:rPr>
              <a:t>-box filter: separable</a:t>
            </a:r>
            <a:endParaRPr sz="4400">
              <a:solidFill>
                <a:schemeClr val="dk1"/>
              </a:solidFill>
            </a:endParaRPr>
          </a:p>
        </p:txBody>
      </p:sp>
      <p:graphicFrame>
        <p:nvGraphicFramePr>
          <p:cNvPr id="329" name="Google Shape;329;p14"/>
          <p:cNvGraphicFramePr/>
          <p:nvPr/>
        </p:nvGraphicFramePr>
        <p:xfrm>
          <a:off x="822325" y="177281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{984C4EA0-612D-4215-84E8-9CEC38CA3513}</a:tableStyleId>
              </a:tblPr>
              <a:tblGrid>
                <a:gridCol w="720000"/>
                <a:gridCol w="720000"/>
                <a:gridCol w="720000"/>
              </a:tblGrid>
              <a:tr h="7200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000">
                          <a:solidFill>
                            <a:srgbClr val="002060"/>
                          </a:solidFill>
                        </a:rPr>
                        <a:t>80</a:t>
                      </a:r>
                      <a:endParaRPr b="0" sz="2000">
                        <a:solidFill>
                          <a:srgbClr val="002060"/>
                        </a:solidFill>
                      </a:endParaRPr>
                    </a:p>
                  </a:txBody>
                  <a:tcPr marT="45700" marB="45700" marR="91400" marL="914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000">
                          <a:solidFill>
                            <a:srgbClr val="002060"/>
                          </a:solidFill>
                        </a:rPr>
                        <a:t>81</a:t>
                      </a:r>
                      <a:endParaRPr b="0" sz="2000">
                        <a:solidFill>
                          <a:srgbClr val="002060"/>
                        </a:solidFill>
                      </a:endParaRPr>
                    </a:p>
                  </a:txBody>
                  <a:tcPr marT="45700" marB="45700" marR="91400" marL="914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000">
                          <a:solidFill>
                            <a:srgbClr val="002060"/>
                          </a:solidFill>
                        </a:rPr>
                        <a:t>79</a:t>
                      </a:r>
                      <a:endParaRPr b="0" sz="2000">
                        <a:solidFill>
                          <a:srgbClr val="002060"/>
                        </a:solidFill>
                      </a:endParaRPr>
                    </a:p>
                  </a:txBody>
                  <a:tcPr marT="45700" marB="45700" marR="91400" marL="914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7200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000">
                          <a:solidFill>
                            <a:srgbClr val="002060"/>
                          </a:solidFill>
                        </a:rPr>
                        <a:t>80</a:t>
                      </a:r>
                      <a:endParaRPr b="0" sz="2000">
                        <a:solidFill>
                          <a:srgbClr val="002060"/>
                        </a:solidFill>
                      </a:endParaRPr>
                    </a:p>
                  </a:txBody>
                  <a:tcPr marT="45700" marB="45700" marR="91400" marL="914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000">
                          <a:solidFill>
                            <a:srgbClr val="FF3300"/>
                          </a:solidFill>
                        </a:rPr>
                        <a:t>99</a:t>
                      </a:r>
                      <a:endParaRPr/>
                    </a:p>
                  </a:txBody>
                  <a:tcPr marT="45700" marB="45700" marR="91400" marL="914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000">
                          <a:solidFill>
                            <a:srgbClr val="002060"/>
                          </a:solidFill>
                        </a:rPr>
                        <a:t>82</a:t>
                      </a:r>
                      <a:endParaRPr b="0" sz="2000">
                        <a:solidFill>
                          <a:srgbClr val="002060"/>
                        </a:solidFill>
                      </a:endParaRPr>
                    </a:p>
                  </a:txBody>
                  <a:tcPr marT="45700" marB="45700" marR="91400" marL="914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7200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000">
                          <a:solidFill>
                            <a:srgbClr val="002060"/>
                          </a:solidFill>
                        </a:rPr>
                        <a:t>78</a:t>
                      </a:r>
                      <a:endParaRPr b="0" sz="2000">
                        <a:solidFill>
                          <a:srgbClr val="002060"/>
                        </a:solidFill>
                      </a:endParaRPr>
                    </a:p>
                  </a:txBody>
                  <a:tcPr marT="45700" marB="45700" marR="91400" marL="914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000">
                          <a:solidFill>
                            <a:srgbClr val="002060"/>
                          </a:solidFill>
                        </a:rPr>
                        <a:t>77</a:t>
                      </a:r>
                      <a:endParaRPr b="0" sz="2000">
                        <a:solidFill>
                          <a:srgbClr val="002060"/>
                        </a:solidFill>
                      </a:endParaRPr>
                    </a:p>
                  </a:txBody>
                  <a:tcPr marT="45700" marB="45700" marR="91400" marL="914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000">
                          <a:solidFill>
                            <a:srgbClr val="002060"/>
                          </a:solidFill>
                        </a:rPr>
                        <a:t>83</a:t>
                      </a:r>
                      <a:endParaRPr b="0" sz="2000">
                        <a:solidFill>
                          <a:srgbClr val="002060"/>
                        </a:solidFill>
                      </a:endParaRPr>
                    </a:p>
                  </a:txBody>
                  <a:tcPr marT="45700" marB="45700" marR="91400" marL="914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330" name="Google Shape;330;p14"/>
          <p:cNvSpPr txBox="1"/>
          <p:nvPr/>
        </p:nvSpPr>
        <p:spPr>
          <a:xfrm>
            <a:off x="1308600" y="3958352"/>
            <a:ext cx="1187450" cy="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image</a:t>
            </a:r>
            <a:endParaRPr sz="1800">
              <a:solidFill>
                <a:srgbClr val="00206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331" name="Google Shape;331;p14"/>
          <p:cNvGraphicFramePr/>
          <p:nvPr/>
        </p:nvGraphicFramePr>
        <p:xfrm>
          <a:off x="3783038" y="2222152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{984C4EA0-612D-4215-84E8-9CEC38CA3513}</a:tableStyleId>
              </a:tblPr>
              <a:tblGrid>
                <a:gridCol w="432000"/>
                <a:gridCol w="432000"/>
                <a:gridCol w="432000"/>
              </a:tblGrid>
              <a:tr h="432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rPr b="0" lang="en-US" sz="1800">
                          <a:solidFill>
                            <a:schemeClr val="dk1"/>
                          </a:solidFill>
                        </a:rPr>
                        <a:t>1</a:t>
                      </a:r>
                      <a:endParaRPr b="0" sz="1800">
                        <a:solidFill>
                          <a:schemeClr val="dk1"/>
                        </a:solidFill>
                      </a:endParaRPr>
                    </a:p>
                  </a:txBody>
                  <a:tcPr marT="45675" marB="4567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>
                          <a:solidFill>
                            <a:schemeClr val="dk1"/>
                          </a:solidFill>
                        </a:rPr>
                        <a:t>1</a:t>
                      </a:r>
                      <a:endParaRPr b="0" sz="1800">
                        <a:solidFill>
                          <a:schemeClr val="dk1"/>
                        </a:solidFill>
                      </a:endParaRPr>
                    </a:p>
                  </a:txBody>
                  <a:tcPr marT="45675" marB="4567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rPr b="0" lang="en-US" sz="1800">
                          <a:solidFill>
                            <a:schemeClr val="dk1"/>
                          </a:solidFill>
                        </a:rPr>
                        <a:t> 1</a:t>
                      </a:r>
                      <a:endParaRPr b="0" sz="1800">
                        <a:solidFill>
                          <a:schemeClr val="dk1"/>
                        </a:solidFill>
                      </a:endParaRPr>
                    </a:p>
                  </a:txBody>
                  <a:tcPr marT="45675" marB="4567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32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rPr b="0" lang="en-US" sz="1800">
                          <a:solidFill>
                            <a:schemeClr val="dk1"/>
                          </a:solidFill>
                        </a:rPr>
                        <a:t>1</a:t>
                      </a:r>
                      <a:endParaRPr b="0" sz="1800">
                        <a:solidFill>
                          <a:schemeClr val="dk1"/>
                        </a:solidFill>
                      </a:endParaRPr>
                    </a:p>
                  </a:txBody>
                  <a:tcPr marT="45675" marB="4567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rPr b="0" lang="en-US" sz="1800">
                          <a:solidFill>
                            <a:schemeClr val="dk1"/>
                          </a:solidFill>
                        </a:rPr>
                        <a:t>1</a:t>
                      </a:r>
                      <a:endParaRPr b="0" sz="1800">
                        <a:solidFill>
                          <a:schemeClr val="dk1"/>
                        </a:solidFill>
                      </a:endParaRPr>
                    </a:p>
                  </a:txBody>
                  <a:tcPr marT="45675" marB="4567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rPr b="0" lang="en-US" sz="1800">
                          <a:solidFill>
                            <a:schemeClr val="dk1"/>
                          </a:solidFill>
                        </a:rPr>
                        <a:t> 1</a:t>
                      </a:r>
                      <a:endParaRPr b="0" sz="1800">
                        <a:solidFill>
                          <a:schemeClr val="dk1"/>
                        </a:solidFill>
                      </a:endParaRPr>
                    </a:p>
                  </a:txBody>
                  <a:tcPr marT="45675" marB="4567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32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rPr b="0" lang="en-US" sz="180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b="0" lang="en-US" sz="1800">
                          <a:solidFill>
                            <a:schemeClr val="dk1"/>
                          </a:solidFill>
                        </a:rPr>
                        <a:t>1</a:t>
                      </a:r>
                      <a:endParaRPr b="0" sz="1800">
                        <a:solidFill>
                          <a:schemeClr val="dk1"/>
                        </a:solidFill>
                      </a:endParaRPr>
                    </a:p>
                  </a:txBody>
                  <a:tcPr marT="45675" marB="4567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rPr b="0" lang="en-US" sz="1800"/>
                        <a:t> </a:t>
                      </a:r>
                      <a:r>
                        <a:rPr b="0" lang="en-US" sz="1800">
                          <a:solidFill>
                            <a:schemeClr val="dk1"/>
                          </a:solidFill>
                        </a:rPr>
                        <a:t>1</a:t>
                      </a:r>
                      <a:endParaRPr b="0" sz="1800">
                        <a:solidFill>
                          <a:schemeClr val="dk1"/>
                        </a:solidFill>
                      </a:endParaRPr>
                    </a:p>
                  </a:txBody>
                  <a:tcPr marT="45675" marB="4567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rPr b="0" lang="en-US" sz="1800"/>
                        <a:t> </a:t>
                      </a:r>
                      <a:r>
                        <a:rPr b="0" lang="en-US" sz="1800">
                          <a:solidFill>
                            <a:schemeClr val="dk1"/>
                          </a:solidFill>
                        </a:rPr>
                        <a:t>1</a:t>
                      </a:r>
                      <a:endParaRPr b="0" sz="1800">
                        <a:solidFill>
                          <a:schemeClr val="dk1"/>
                        </a:solidFill>
                      </a:endParaRPr>
                    </a:p>
                  </a:txBody>
                  <a:tcPr marT="45675" marB="4567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pSp>
        <p:nvGrpSpPr>
          <p:cNvPr id="332" name="Google Shape;332;p14"/>
          <p:cNvGrpSpPr/>
          <p:nvPr/>
        </p:nvGrpSpPr>
        <p:grpSpPr>
          <a:xfrm>
            <a:off x="2987824" y="2420888"/>
            <a:ext cx="775338" cy="786177"/>
            <a:chOff x="5868144" y="3575759"/>
            <a:chExt cx="775338" cy="786177"/>
          </a:xfrm>
        </p:grpSpPr>
        <p:sp>
          <p:nvSpPr>
            <p:cNvPr id="333" name="Google Shape;333;p14"/>
            <p:cNvSpPr txBox="1"/>
            <p:nvPr/>
          </p:nvSpPr>
          <p:spPr>
            <a:xfrm>
              <a:off x="6255348" y="3575759"/>
              <a:ext cx="388134" cy="786177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latin typeface="Arial"/>
                  <a:ea typeface="Arial"/>
                  <a:cs typeface="Arial"/>
                  <a:sym typeface="Arial"/>
                </a:rPr>
                <a:t> </a:t>
              </a:r>
              <a:endParaRPr/>
            </a:p>
          </p:txBody>
        </p:sp>
        <p:sp>
          <p:nvSpPr>
            <p:cNvPr id="334" name="Google Shape;334;p14"/>
            <p:cNvSpPr txBox="1"/>
            <p:nvPr/>
          </p:nvSpPr>
          <p:spPr>
            <a:xfrm>
              <a:off x="5868144" y="3771502"/>
              <a:ext cx="504056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×</a:t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335" name="Google Shape;335;p14"/>
          <p:cNvSpPr txBox="1"/>
          <p:nvPr/>
        </p:nvSpPr>
        <p:spPr>
          <a:xfrm>
            <a:off x="5148064" y="2639320"/>
            <a:ext cx="7642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= 82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336" name="Google Shape;336;p14"/>
          <p:cNvGrpSpPr/>
          <p:nvPr/>
        </p:nvGrpSpPr>
        <p:grpSpPr>
          <a:xfrm>
            <a:off x="5401631" y="3224084"/>
            <a:ext cx="3655172" cy="439223"/>
            <a:chOff x="6255348" y="3575759"/>
            <a:chExt cx="3655172" cy="439223"/>
          </a:xfrm>
        </p:grpSpPr>
        <p:sp>
          <p:nvSpPr>
            <p:cNvPr id="337" name="Google Shape;337;p14"/>
            <p:cNvSpPr txBox="1"/>
            <p:nvPr/>
          </p:nvSpPr>
          <p:spPr>
            <a:xfrm>
              <a:off x="6255348" y="3575759"/>
              <a:ext cx="3169828" cy="439223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latin typeface="Arial"/>
                  <a:ea typeface="Arial"/>
                  <a:cs typeface="Arial"/>
                  <a:sym typeface="Arial"/>
                </a:rPr>
                <a:t> </a:t>
              </a:r>
              <a:endParaRPr/>
            </a:p>
          </p:txBody>
        </p:sp>
        <p:sp>
          <p:nvSpPr>
            <p:cNvPr id="338" name="Google Shape;338;p14"/>
            <p:cNvSpPr txBox="1"/>
            <p:nvPr/>
          </p:nvSpPr>
          <p:spPr>
            <a:xfrm>
              <a:off x="9275312" y="3613080"/>
              <a:ext cx="635208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= 82</a:t>
              </a:r>
              <a:endParaRPr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aphicFrame>
        <p:nvGraphicFramePr>
          <p:cNvPr id="339" name="Google Shape;339;p14"/>
          <p:cNvGraphicFramePr/>
          <p:nvPr/>
        </p:nvGraphicFramePr>
        <p:xfrm>
          <a:off x="183822" y="462206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{984C4EA0-612D-4215-84E8-9CEC38CA3513}</a:tableStyleId>
              </a:tblPr>
              <a:tblGrid>
                <a:gridCol w="648000"/>
                <a:gridCol w="648000"/>
                <a:gridCol w="648000"/>
              </a:tblGrid>
              <a:tr h="6480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>
                          <a:solidFill>
                            <a:srgbClr val="002060"/>
                          </a:solidFill>
                        </a:rPr>
                        <a:t>80</a:t>
                      </a:r>
                      <a:endParaRPr b="0" sz="1800">
                        <a:solidFill>
                          <a:srgbClr val="002060"/>
                        </a:solidFill>
                      </a:endParaRPr>
                    </a:p>
                  </a:txBody>
                  <a:tcPr marT="45700" marB="45700" marR="91400" marL="914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>
                          <a:solidFill>
                            <a:srgbClr val="002060"/>
                          </a:solidFill>
                        </a:rPr>
                        <a:t>81</a:t>
                      </a:r>
                      <a:endParaRPr b="0" sz="1800">
                        <a:solidFill>
                          <a:srgbClr val="002060"/>
                        </a:solidFill>
                      </a:endParaRPr>
                    </a:p>
                  </a:txBody>
                  <a:tcPr marT="45700" marB="45700" marR="91400" marL="914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>
                          <a:solidFill>
                            <a:srgbClr val="002060"/>
                          </a:solidFill>
                        </a:rPr>
                        <a:t>79</a:t>
                      </a:r>
                      <a:endParaRPr b="0" sz="1800">
                        <a:solidFill>
                          <a:srgbClr val="002060"/>
                        </a:solidFill>
                      </a:endParaRPr>
                    </a:p>
                  </a:txBody>
                  <a:tcPr marT="45700" marB="45700" marR="91400" marL="914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6480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>
                          <a:solidFill>
                            <a:srgbClr val="002060"/>
                          </a:solidFill>
                        </a:rPr>
                        <a:t>80</a:t>
                      </a:r>
                      <a:endParaRPr b="0" sz="1800">
                        <a:solidFill>
                          <a:srgbClr val="002060"/>
                        </a:solidFill>
                      </a:endParaRPr>
                    </a:p>
                  </a:txBody>
                  <a:tcPr marT="45700" marB="45700" marR="91400" marL="914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>
                          <a:solidFill>
                            <a:srgbClr val="FF3300"/>
                          </a:solidFill>
                        </a:rPr>
                        <a:t>99</a:t>
                      </a:r>
                      <a:endParaRPr/>
                    </a:p>
                  </a:txBody>
                  <a:tcPr marT="45700" marB="45700" marR="91400" marL="914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>
                          <a:solidFill>
                            <a:srgbClr val="002060"/>
                          </a:solidFill>
                        </a:rPr>
                        <a:t>82</a:t>
                      </a:r>
                      <a:endParaRPr b="0" sz="1800">
                        <a:solidFill>
                          <a:srgbClr val="002060"/>
                        </a:solidFill>
                      </a:endParaRPr>
                    </a:p>
                  </a:txBody>
                  <a:tcPr marT="45700" marB="45700" marR="91400" marL="914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6480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>
                          <a:solidFill>
                            <a:srgbClr val="002060"/>
                          </a:solidFill>
                        </a:rPr>
                        <a:t>78</a:t>
                      </a:r>
                      <a:endParaRPr b="0" sz="1800">
                        <a:solidFill>
                          <a:srgbClr val="002060"/>
                        </a:solidFill>
                      </a:endParaRPr>
                    </a:p>
                  </a:txBody>
                  <a:tcPr marT="45700" marB="45700" marR="91400" marL="914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>
                          <a:solidFill>
                            <a:srgbClr val="002060"/>
                          </a:solidFill>
                        </a:rPr>
                        <a:t>77</a:t>
                      </a:r>
                      <a:endParaRPr b="0" sz="1800">
                        <a:solidFill>
                          <a:srgbClr val="002060"/>
                        </a:solidFill>
                      </a:endParaRPr>
                    </a:p>
                  </a:txBody>
                  <a:tcPr marT="45700" marB="45700" marR="91400" marL="914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>
                          <a:solidFill>
                            <a:srgbClr val="002060"/>
                          </a:solidFill>
                        </a:rPr>
                        <a:t>83</a:t>
                      </a:r>
                      <a:endParaRPr b="0" sz="1800">
                        <a:solidFill>
                          <a:srgbClr val="002060"/>
                        </a:solidFill>
                      </a:endParaRPr>
                    </a:p>
                  </a:txBody>
                  <a:tcPr marT="45700" marB="45700" marR="91400" marL="914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pSp>
        <p:nvGrpSpPr>
          <p:cNvPr id="340" name="Google Shape;340;p14"/>
          <p:cNvGrpSpPr/>
          <p:nvPr/>
        </p:nvGrpSpPr>
        <p:grpSpPr>
          <a:xfrm>
            <a:off x="2051720" y="5179172"/>
            <a:ext cx="700372" cy="786177"/>
            <a:chOff x="5943110" y="3575759"/>
            <a:chExt cx="700372" cy="786177"/>
          </a:xfrm>
        </p:grpSpPr>
        <p:sp>
          <p:nvSpPr>
            <p:cNvPr id="341" name="Google Shape;341;p14"/>
            <p:cNvSpPr txBox="1"/>
            <p:nvPr/>
          </p:nvSpPr>
          <p:spPr>
            <a:xfrm>
              <a:off x="6255348" y="3575759"/>
              <a:ext cx="388134" cy="786177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latin typeface="Arial"/>
                  <a:ea typeface="Arial"/>
                  <a:cs typeface="Arial"/>
                  <a:sym typeface="Arial"/>
                </a:rPr>
                <a:t> </a:t>
              </a:r>
              <a:endParaRPr/>
            </a:p>
          </p:txBody>
        </p:sp>
        <p:sp>
          <p:nvSpPr>
            <p:cNvPr id="342" name="Google Shape;342;p14"/>
            <p:cNvSpPr txBox="1"/>
            <p:nvPr/>
          </p:nvSpPr>
          <p:spPr>
            <a:xfrm>
              <a:off x="5943110" y="3769803"/>
              <a:ext cx="504056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×</a:t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343" name="Google Shape;343;p14"/>
          <p:cNvSpPr/>
          <p:nvPr/>
        </p:nvSpPr>
        <p:spPr>
          <a:xfrm>
            <a:off x="4682392" y="5365858"/>
            <a:ext cx="723679" cy="668326"/>
          </a:xfrm>
          <a:prstGeom prst="rightArrow">
            <a:avLst>
              <a:gd fmla="val 38598" name="adj1"/>
              <a:gd fmla="val 51900" name="adj2"/>
            </a:avLst>
          </a:prstGeom>
          <a:solidFill>
            <a:schemeClr val="accent1"/>
          </a:solidFill>
          <a:ln cap="flat" cmpd="sng" w="15875">
            <a:solidFill>
              <a:srgbClr val="147EA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44" name="Google Shape;344;p14"/>
          <p:cNvGraphicFramePr/>
          <p:nvPr/>
        </p:nvGraphicFramePr>
        <p:xfrm>
          <a:off x="7483556" y="5051042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{D7BEA0CF-116C-4733-BA0C-727F06F8DC8E}</a:tableStyleId>
              </a:tblPr>
              <a:tblGrid>
                <a:gridCol w="432000"/>
              </a:tblGrid>
              <a:tr h="432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rPr b="0" lang="en-US" sz="18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b="0" sz="18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50" marB="45750" marR="91575" marL="915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32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rPr b="0" lang="en-US" sz="18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b="0" sz="18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50" marB="45750" marR="91575" marL="915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320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b="0" sz="18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50" marB="45750" marR="91575" marL="915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345" name="Google Shape;345;p14"/>
          <p:cNvGraphicFramePr/>
          <p:nvPr/>
        </p:nvGraphicFramePr>
        <p:xfrm>
          <a:off x="5710386" y="5052021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{984C4EA0-612D-4215-84E8-9CEC38CA3513}</a:tableStyleId>
              </a:tblPr>
              <a:tblGrid>
                <a:gridCol w="432000"/>
                <a:gridCol w="432000"/>
                <a:gridCol w="432000"/>
              </a:tblGrid>
              <a:tr h="432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t/>
                      </a:r>
                      <a:endParaRPr b="0" sz="18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675" marB="45675" marR="91425" marL="914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80</a:t>
                      </a:r>
                      <a:endParaRPr b="0" sz="18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675" marB="45675" marR="91425" marL="914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rPr b="0" lang="en-US" sz="18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endParaRPr b="0" sz="18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675" marB="45675" marR="91425" marL="914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32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t/>
                      </a:r>
                      <a:endParaRPr b="0" sz="18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675" marB="45675" marR="91425" marL="914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rPr b="0" lang="en-US" sz="18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87</a:t>
                      </a:r>
                      <a:endParaRPr b="0" sz="18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675" marB="45675" marR="91425" marL="914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rPr b="0" lang="en-US" sz="18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endParaRPr b="0" sz="18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675" marB="45675" marR="91425" marL="914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32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rPr b="0" lang="en-US" sz="18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endParaRPr b="0" sz="18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675" marB="45675" marR="91425" marL="914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rPr b="0" lang="en-US" sz="18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79</a:t>
                      </a:r>
                      <a:endParaRPr b="0" sz="18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675" marB="45675" marR="91425" marL="914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rPr b="0" lang="en-US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endParaRPr b="0" sz="18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675" marB="45675" marR="91425" marL="914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pSp>
        <p:nvGrpSpPr>
          <p:cNvPr id="346" name="Google Shape;346;p14"/>
          <p:cNvGrpSpPr/>
          <p:nvPr/>
        </p:nvGrpSpPr>
        <p:grpSpPr>
          <a:xfrm>
            <a:off x="6888577" y="5415421"/>
            <a:ext cx="615487" cy="612732"/>
            <a:chOff x="5808249" y="3598504"/>
            <a:chExt cx="615487" cy="612732"/>
          </a:xfrm>
        </p:grpSpPr>
        <p:sp>
          <p:nvSpPr>
            <p:cNvPr id="347" name="Google Shape;347;p14"/>
            <p:cNvSpPr txBox="1"/>
            <p:nvPr/>
          </p:nvSpPr>
          <p:spPr>
            <a:xfrm>
              <a:off x="6121550" y="3598504"/>
              <a:ext cx="302186" cy="612732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latin typeface="Arial"/>
                  <a:ea typeface="Arial"/>
                  <a:cs typeface="Arial"/>
                  <a:sym typeface="Arial"/>
                </a:rPr>
                <a:t> </a:t>
              </a:r>
              <a:endParaRPr/>
            </a:p>
          </p:txBody>
        </p:sp>
        <p:sp>
          <p:nvSpPr>
            <p:cNvPr id="348" name="Google Shape;348;p14"/>
            <p:cNvSpPr txBox="1"/>
            <p:nvPr/>
          </p:nvSpPr>
          <p:spPr>
            <a:xfrm>
              <a:off x="5808249" y="3697459"/>
              <a:ext cx="504056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×</a:t>
              </a:r>
              <a:endParaRPr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349" name="Google Shape;349;p14"/>
          <p:cNvSpPr txBox="1"/>
          <p:nvPr/>
        </p:nvSpPr>
        <p:spPr>
          <a:xfrm>
            <a:off x="7935616" y="5514376"/>
            <a:ext cx="63520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= 82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50" name="Google Shape;350;p14"/>
          <p:cNvSpPr txBox="1"/>
          <p:nvPr>
            <p:ph idx="11" type="ftr"/>
          </p:nvPr>
        </p:nvSpPr>
        <p:spPr>
          <a:xfrm>
            <a:off x="3124200" y="64008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</a:rPr>
              <a:t>DC &amp; CV LAB.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CSIE NTU</a:t>
            </a:r>
            <a:endParaRPr/>
          </a:p>
        </p:txBody>
      </p:sp>
      <p:sp>
        <p:nvSpPr>
          <p:cNvPr id="351" name="Google Shape;351;p14"/>
          <p:cNvSpPr txBox="1"/>
          <p:nvPr>
            <p:ph idx="12" type="sldNum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52" name="Google Shape;352;p14"/>
          <p:cNvSpPr txBox="1"/>
          <p:nvPr/>
        </p:nvSpPr>
        <p:spPr>
          <a:xfrm>
            <a:off x="3124200" y="1681117"/>
            <a:ext cx="3882186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沒separable → 9倍計算時間</a:t>
            </a:r>
            <a:endParaRPr/>
          </a:p>
        </p:txBody>
      </p:sp>
      <p:sp>
        <p:nvSpPr>
          <p:cNvPr id="353" name="Google Shape;353;p14"/>
          <p:cNvSpPr txBox="1"/>
          <p:nvPr/>
        </p:nvSpPr>
        <p:spPr>
          <a:xfrm>
            <a:off x="2603302" y="4005064"/>
            <a:ext cx="5735602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Separable → 6倍計算時間: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一個二維的濾波器係數矩陣可以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000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拆成</a:t>
            </a: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兩個唯一的Column Vector 乘上 Row Vector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5" name="Shape 2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6" name="Google Shape;2276;p187"/>
          <p:cNvSpPr txBox="1"/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Font typeface="Times New Roman"/>
              <a:buNone/>
            </a:pPr>
            <a:r>
              <a:rPr lang="en-US" sz="4000"/>
              <a:t>3. Edge Detection Methods In Gray-Level Images</a:t>
            </a:r>
            <a:endParaRPr sz="4000"/>
          </a:p>
        </p:txBody>
      </p:sp>
      <p:sp>
        <p:nvSpPr>
          <p:cNvPr id="2277" name="Google Shape;2277;p187"/>
          <p:cNvSpPr txBox="1"/>
          <p:nvPr>
            <p:ph idx="11" type="ftr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DC &amp; CV LAB. CSIE NTU</a:t>
            </a:r>
            <a:endParaRPr/>
          </a:p>
        </p:txBody>
      </p:sp>
      <p:sp>
        <p:nvSpPr>
          <p:cNvPr id="2278" name="Google Shape;2278;p187"/>
          <p:cNvSpPr txBox="1"/>
          <p:nvPr>
            <p:ph idx="12" type="sldNum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79" name="Google Shape;2279;p187"/>
          <p:cNvSpPr txBox="1"/>
          <p:nvPr>
            <p:ph idx="1" type="body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/>
          <a:p>
            <a:pPr indent="-127000" lvl="0" marL="9144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●"/>
            </a:pPr>
            <a:r>
              <a:rPr lang="en-US"/>
              <a:t> Edge detection schemes based on the derivatives of the image intensity 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    function are very popular, and they can be categorized into two groups: 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    </a:t>
            </a:r>
            <a:r>
              <a:rPr lang="en-US">
                <a:solidFill>
                  <a:srgbClr val="FF0000"/>
                </a:solidFill>
              </a:rPr>
              <a:t>gradient-based</a:t>
            </a:r>
            <a:r>
              <a:rPr lang="en-US"/>
              <a:t> and </a:t>
            </a:r>
            <a:r>
              <a:rPr lang="en-US">
                <a:solidFill>
                  <a:srgbClr val="FF0000"/>
                </a:solidFill>
              </a:rPr>
              <a:t>zero-crossing-based</a:t>
            </a:r>
            <a:r>
              <a:rPr lang="en-US"/>
              <a:t> </a:t>
            </a:r>
            <a:r>
              <a:rPr lang="en-US">
                <a:solidFill>
                  <a:srgbClr val="FF0000"/>
                </a:solidFill>
              </a:rPr>
              <a:t>(or called Laplacian) methods</a:t>
            </a:r>
            <a:r>
              <a:rPr lang="en-US"/>
              <a:t>.</a:t>
            </a:r>
            <a:endParaRPr/>
          </a:p>
        </p:txBody>
      </p:sp>
      <p:sp>
        <p:nvSpPr>
          <p:cNvPr id="2280" name="Google Shape;2280;p187"/>
          <p:cNvSpPr txBox="1"/>
          <p:nvPr/>
        </p:nvSpPr>
        <p:spPr>
          <a:xfrm>
            <a:off x="827366" y="5977467"/>
            <a:ext cx="7543801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Source: B. Wiley, "Wiley Encyclopedia of Computer Science and Engineering," John Wiley &amp; Sons, Inc., Mar. 2007.</a:t>
            </a:r>
            <a:endParaRPr/>
          </a:p>
        </p:txBody>
      </p:sp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284" name="Shape 2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5" name="Google Shape;2285;p188"/>
          <p:cNvSpPr txBox="1"/>
          <p:nvPr>
            <p:ph type="title"/>
          </p:nvPr>
        </p:nvSpPr>
        <p:spPr>
          <a:xfrm>
            <a:off x="822960" y="286604"/>
            <a:ext cx="7781488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Font typeface="Times New Roman"/>
              <a:buNone/>
            </a:pPr>
            <a:r>
              <a:rPr lang="en-US" sz="4400"/>
              <a:t>4. Gradient-Based Edge Detection</a:t>
            </a:r>
            <a:endParaRPr sz="4400"/>
          </a:p>
        </p:txBody>
      </p:sp>
      <p:pic>
        <p:nvPicPr>
          <p:cNvPr descr="一張含有 文字, 字型, 圖表, 白色 的圖片&#10;&#10;自動產生的描述" id="2286" name="Google Shape;2286;p188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77542" y="2990162"/>
            <a:ext cx="5872324" cy="2249787"/>
          </a:xfrm>
          <a:prstGeom prst="rect">
            <a:avLst/>
          </a:prstGeom>
          <a:noFill/>
          <a:ln>
            <a:noFill/>
          </a:ln>
        </p:spPr>
      </p:pic>
      <p:sp>
        <p:nvSpPr>
          <p:cNvPr id="2287" name="Google Shape;2287;p188"/>
          <p:cNvSpPr txBox="1"/>
          <p:nvPr>
            <p:ph idx="11" type="ftr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DC &amp; CV LAB. CSIE NTU</a:t>
            </a:r>
            <a:endParaRPr/>
          </a:p>
        </p:txBody>
      </p:sp>
      <p:sp>
        <p:nvSpPr>
          <p:cNvPr id="2288" name="Google Shape;2288;p188"/>
          <p:cNvSpPr txBox="1"/>
          <p:nvPr>
            <p:ph idx="12" type="sldNum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89" name="Google Shape;2289;p188"/>
          <p:cNvSpPr txBox="1"/>
          <p:nvPr/>
        </p:nvSpPr>
        <p:spPr>
          <a:xfrm>
            <a:off x="789845" y="6008289"/>
            <a:ext cx="7543801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Source: B. Wiley, "Wiley Encyclopedia of Computer Science and Engineering," John Wiley &amp; Sons, Inc., Mar. 2007.</a:t>
            </a:r>
            <a:endParaRPr/>
          </a:p>
        </p:txBody>
      </p:sp>
      <p:sp>
        <p:nvSpPr>
          <p:cNvPr id="2290" name="Google Shape;2290;p188"/>
          <p:cNvSpPr txBox="1"/>
          <p:nvPr/>
        </p:nvSpPr>
        <p:spPr>
          <a:xfrm>
            <a:off x="822959" y="1845734"/>
            <a:ext cx="7543801" cy="4023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</a:pPr>
            <a:r>
              <a:rPr lang="en-US" sz="2000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For an image, </a:t>
            </a:r>
            <a:r>
              <a:rPr i="1" lang="en-US" sz="2000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f(x, y) </a:t>
            </a:r>
            <a:r>
              <a:rPr lang="en-US" sz="2000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with </a:t>
            </a:r>
            <a:r>
              <a:rPr i="1" lang="en-US" sz="2000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lang="en-US" sz="2000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and </a:t>
            </a:r>
            <a:r>
              <a:rPr i="1" lang="en-US" sz="2000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</a:t>
            </a:r>
            <a:r>
              <a:rPr lang="en-US" sz="2000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the row and the column coordinates, respectively, </a:t>
            </a:r>
            <a:r>
              <a:rPr lang="en-US" sz="20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its two-dimensional gradient is defined as a vector with two elements:</a:t>
            </a:r>
            <a:endParaRPr sz="200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294" name="Shape 2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5" name="Google Shape;2295;p189"/>
          <p:cNvSpPr txBox="1"/>
          <p:nvPr>
            <p:ph type="title"/>
          </p:nvPr>
        </p:nvSpPr>
        <p:spPr>
          <a:xfrm>
            <a:off x="822960" y="286604"/>
            <a:ext cx="7781488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Font typeface="Times New Roman"/>
              <a:buNone/>
            </a:pPr>
            <a:r>
              <a:rPr lang="en-US" sz="4400"/>
              <a:t>4. Gradient-Based Edge Detection</a:t>
            </a:r>
            <a:endParaRPr sz="4400"/>
          </a:p>
        </p:txBody>
      </p:sp>
      <p:sp>
        <p:nvSpPr>
          <p:cNvPr id="2296" name="Google Shape;2296;p189"/>
          <p:cNvSpPr txBox="1"/>
          <p:nvPr>
            <p:ph idx="11" type="ftr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DC &amp; CV LAB. CSIE NTU</a:t>
            </a:r>
            <a:endParaRPr/>
          </a:p>
        </p:txBody>
      </p:sp>
      <p:sp>
        <p:nvSpPr>
          <p:cNvPr id="2297" name="Google Shape;2297;p189"/>
          <p:cNvSpPr txBox="1"/>
          <p:nvPr>
            <p:ph idx="12" type="sldNum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98" name="Google Shape;2298;p189"/>
          <p:cNvSpPr txBox="1"/>
          <p:nvPr/>
        </p:nvSpPr>
        <p:spPr>
          <a:xfrm>
            <a:off x="789845" y="6008289"/>
            <a:ext cx="7543801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Source: B. Wiley, "Wiley Encyclopedia of Computer Science and Engineering," John Wiley &amp; Sons, Inc., Mar. 2007.</a:t>
            </a:r>
            <a:endParaRPr/>
          </a:p>
        </p:txBody>
      </p:sp>
      <p:sp>
        <p:nvSpPr>
          <p:cNvPr id="2299" name="Google Shape;2299;p189"/>
          <p:cNvSpPr txBox="1"/>
          <p:nvPr/>
        </p:nvSpPr>
        <p:spPr>
          <a:xfrm>
            <a:off x="822959" y="1845734"/>
            <a:ext cx="7543801" cy="4023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</a:pPr>
            <a:r>
              <a:rPr lang="en-US" sz="2000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Two simple approximation schemes of the gradient for </a:t>
            </a:r>
            <a:r>
              <a:rPr i="1" lang="en-US" sz="2000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dx</a:t>
            </a:r>
            <a:r>
              <a:rPr lang="en-US" sz="2000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= </a:t>
            </a:r>
            <a:r>
              <a:rPr i="1" lang="en-US" sz="2000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dy</a:t>
            </a:r>
            <a:r>
              <a:rPr lang="en-US" sz="2000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= 1 are</a:t>
            </a:r>
            <a:endParaRPr/>
          </a:p>
          <a:p>
            <a:pPr indent="0" lvl="0" marL="91440" marR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</a:pPr>
            <a:r>
              <a:t/>
            </a:r>
            <a:endParaRPr sz="2000">
              <a:solidFill>
                <a:srgbClr val="3F3F3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91440" marR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</a:pPr>
            <a:r>
              <a:t/>
            </a:r>
            <a:endParaRPr sz="2000">
              <a:solidFill>
                <a:srgbClr val="3F3F3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91440" marR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</a:pPr>
            <a:r>
              <a:t/>
            </a:r>
            <a:endParaRPr sz="2000">
              <a:solidFill>
                <a:srgbClr val="3F3F3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</a:pPr>
            <a:r>
              <a:t/>
            </a:r>
            <a:endParaRPr sz="2000">
              <a:solidFill>
                <a:srgbClr val="3F3F3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</a:pPr>
            <a:r>
              <a:rPr lang="en-US" sz="2000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These derivative approximation schemes are called </a:t>
            </a:r>
            <a:r>
              <a:rPr lang="en-US" sz="20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first difference </a:t>
            </a:r>
            <a:r>
              <a:rPr lang="en-US" sz="2000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and </a:t>
            </a:r>
            <a:r>
              <a:rPr lang="en-US" sz="20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central difference</a:t>
            </a:r>
            <a:r>
              <a:rPr lang="en-US" sz="2000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respectively.</a:t>
            </a:r>
            <a:endParaRPr sz="2000">
              <a:solidFill>
                <a:srgbClr val="3F3F3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一張含有 文字, 字型, 白色, 筆跡 的圖片&#10;&#10;自動產生的描述" id="2300" name="Google Shape;2300;p189"/>
          <p:cNvPicPr preferRelativeResize="0"/>
          <p:nvPr/>
        </p:nvPicPr>
        <p:blipFill rotWithShape="1">
          <a:blip r:embed="rId3">
            <a:alphaModFix/>
          </a:blip>
          <a:srcRect b="9248" l="0" r="0" t="0"/>
          <a:stretch/>
        </p:blipFill>
        <p:spPr>
          <a:xfrm>
            <a:off x="1049262" y="2705286"/>
            <a:ext cx="7045475" cy="11521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304" name="Shape 2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5" name="Google Shape;2305;p190"/>
          <p:cNvSpPr txBox="1"/>
          <p:nvPr>
            <p:ph type="title"/>
          </p:nvPr>
        </p:nvSpPr>
        <p:spPr>
          <a:xfrm>
            <a:off x="822960" y="286604"/>
            <a:ext cx="7781488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Font typeface="Times New Roman"/>
              <a:buNone/>
            </a:pPr>
            <a:r>
              <a:rPr lang="en-US" sz="4400"/>
              <a:t>4. Gradient-Based Edge Detection</a:t>
            </a:r>
            <a:endParaRPr sz="4400"/>
          </a:p>
        </p:txBody>
      </p:sp>
      <p:sp>
        <p:nvSpPr>
          <p:cNvPr id="2306" name="Google Shape;2306;p190"/>
          <p:cNvSpPr txBox="1"/>
          <p:nvPr>
            <p:ph idx="11" type="ftr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DC &amp; CV LAB. CSIE NTU</a:t>
            </a:r>
            <a:endParaRPr/>
          </a:p>
        </p:txBody>
      </p:sp>
      <p:sp>
        <p:nvSpPr>
          <p:cNvPr id="2307" name="Google Shape;2307;p190"/>
          <p:cNvSpPr txBox="1"/>
          <p:nvPr>
            <p:ph idx="12" type="sldNum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08" name="Google Shape;2308;p190"/>
          <p:cNvSpPr txBox="1"/>
          <p:nvPr/>
        </p:nvSpPr>
        <p:spPr>
          <a:xfrm>
            <a:off x="789845" y="6008289"/>
            <a:ext cx="7543801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Source: B. Wiley, "Wiley Encyclopedia of Computer Science and Engineering," John Wiley &amp; Sons, Inc., Mar. 2007.</a:t>
            </a:r>
            <a:endParaRPr/>
          </a:p>
        </p:txBody>
      </p:sp>
      <p:sp>
        <p:nvSpPr>
          <p:cNvPr id="2309" name="Google Shape;2309;p190"/>
          <p:cNvSpPr txBox="1"/>
          <p:nvPr/>
        </p:nvSpPr>
        <p:spPr>
          <a:xfrm>
            <a:off x="822959" y="1845734"/>
            <a:ext cx="7543801" cy="4023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</a:pPr>
            <a:r>
              <a:rPr lang="en-US" sz="2000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convolution masks for the first difference and the central difference can be represented as follows, respectively</a:t>
            </a:r>
            <a:endParaRPr sz="2000">
              <a:solidFill>
                <a:srgbClr val="3F3F3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一張含有 圖表, 字型, 印刷術, 設計 的圖片&#10;&#10;自動產生的描述" id="2310" name="Google Shape;2310;p19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98717" y="2867827"/>
            <a:ext cx="5546565" cy="24614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314" name="Shape 2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5" name="Google Shape;2315;p191"/>
          <p:cNvSpPr txBox="1"/>
          <p:nvPr>
            <p:ph type="title"/>
          </p:nvPr>
        </p:nvSpPr>
        <p:spPr>
          <a:xfrm>
            <a:off x="822960" y="286604"/>
            <a:ext cx="7781488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Font typeface="Times New Roman"/>
              <a:buNone/>
            </a:pPr>
            <a:r>
              <a:rPr lang="en-US" sz="4400"/>
              <a:t>4. Gradient-Based Edge Detection</a:t>
            </a:r>
            <a:endParaRPr sz="4400"/>
          </a:p>
        </p:txBody>
      </p:sp>
      <p:sp>
        <p:nvSpPr>
          <p:cNvPr id="2316" name="Google Shape;2316;p191"/>
          <p:cNvSpPr txBox="1"/>
          <p:nvPr>
            <p:ph idx="11" type="ftr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DC &amp; CV LAB. CSIE NTU</a:t>
            </a:r>
            <a:endParaRPr/>
          </a:p>
        </p:txBody>
      </p:sp>
      <p:sp>
        <p:nvSpPr>
          <p:cNvPr id="2317" name="Google Shape;2317;p191"/>
          <p:cNvSpPr txBox="1"/>
          <p:nvPr>
            <p:ph idx="12" type="sldNum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18" name="Google Shape;2318;p191"/>
          <p:cNvSpPr txBox="1"/>
          <p:nvPr/>
        </p:nvSpPr>
        <p:spPr>
          <a:xfrm>
            <a:off x="789845" y="6008289"/>
            <a:ext cx="7543801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Source: B. Wiley, "Wiley Encyclopedia of Computer Science and Engineering," John Wiley &amp; Sons, Inc., Mar. 2007.</a:t>
            </a:r>
            <a:endParaRPr/>
          </a:p>
        </p:txBody>
      </p:sp>
      <p:sp>
        <p:nvSpPr>
          <p:cNvPr id="2319" name="Google Shape;2319;p191"/>
          <p:cNvSpPr txBox="1"/>
          <p:nvPr/>
        </p:nvSpPr>
        <p:spPr>
          <a:xfrm>
            <a:off x="822959" y="1845734"/>
            <a:ext cx="7543801" cy="4023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</a:pPr>
            <a:r>
              <a:rPr lang="en-US" sz="2000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Two important quantities of the gradient are the magnitude and the direction of the gradient: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</a:pPr>
            <a:r>
              <a:t/>
            </a:r>
            <a:endParaRPr sz="2000">
              <a:solidFill>
                <a:srgbClr val="3F3F3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</a:pPr>
            <a:r>
              <a:t/>
            </a:r>
            <a:endParaRPr sz="2000">
              <a:solidFill>
                <a:srgbClr val="3F3F3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</a:pPr>
            <a:r>
              <a:rPr lang="en-US" sz="2000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direction of the gradient is given by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</a:pPr>
            <a:r>
              <a:t/>
            </a:r>
            <a:endParaRPr sz="2000">
              <a:solidFill>
                <a:srgbClr val="3F3F3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</a:pPr>
            <a:r>
              <a:t/>
            </a:r>
            <a:endParaRPr sz="2000">
              <a:solidFill>
                <a:srgbClr val="3F3F3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</a:pPr>
            <a:r>
              <a:t/>
            </a:r>
            <a:endParaRPr sz="2000">
              <a:solidFill>
                <a:srgbClr val="3F3F3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</a:pPr>
            <a:r>
              <a:rPr lang="en-US" sz="2000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where the angle </a:t>
            </a:r>
            <a:r>
              <a:rPr i="1" lang="en-US" sz="2000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θ</a:t>
            </a:r>
            <a:r>
              <a:rPr baseline="-25000" i="1" lang="en-US" sz="2000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</a:t>
            </a:r>
            <a:r>
              <a:rPr lang="en-US" sz="2000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is measured with respect to the x-axis</a:t>
            </a:r>
            <a:endParaRPr sz="2000">
              <a:solidFill>
                <a:srgbClr val="3F3F3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320" name="Google Shape;2320;p1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47253" y="2608313"/>
            <a:ext cx="5849493" cy="69121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一張含有 文字, 字型, 白色 的圖片&#10;&#10;自動產生的描述" id="2321" name="Google Shape;2321;p19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82872" y="3944379"/>
            <a:ext cx="5578256" cy="12798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5" name="Shape 2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6" name="Google Shape;2326;p192"/>
          <p:cNvSpPr txBox="1"/>
          <p:nvPr>
            <p:ph type="title"/>
          </p:nvPr>
        </p:nvSpPr>
        <p:spPr>
          <a:xfrm>
            <a:off x="822960" y="286604"/>
            <a:ext cx="7781488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Font typeface="Times New Roman"/>
              <a:buNone/>
            </a:pPr>
            <a:r>
              <a:rPr lang="en-US" sz="4400"/>
              <a:t>4. Gradient-Based Edge Detection</a:t>
            </a:r>
            <a:endParaRPr sz="4400"/>
          </a:p>
        </p:txBody>
      </p:sp>
      <p:sp>
        <p:nvSpPr>
          <p:cNvPr id="2327" name="Google Shape;2327;p192"/>
          <p:cNvSpPr txBox="1"/>
          <p:nvPr>
            <p:ph idx="1" type="body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 lnSpcReduction="1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/>
              <a:t>In general, a </a:t>
            </a:r>
            <a:r>
              <a:rPr lang="en-US">
                <a:solidFill>
                  <a:srgbClr val="FF0000"/>
                </a:solidFill>
              </a:rPr>
              <a:t>gradient-based edge detection procedure </a:t>
            </a:r>
            <a:r>
              <a:rPr lang="en-US"/>
              <a:t>consists of the following three steps: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None/>
            </a:pPr>
            <a:r>
              <a:rPr i="1" lang="en-US"/>
              <a:t>1. Smoothing filtering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None/>
            </a:pPr>
            <a:r>
              <a:rPr lang="en-US"/>
              <a:t>Smoothing is used as a preprocessing step to </a:t>
            </a:r>
            <a:r>
              <a:rPr lang="en-US">
                <a:solidFill>
                  <a:srgbClr val="FF0000"/>
                </a:solidFill>
              </a:rPr>
              <a:t>reduce the noise </a:t>
            </a:r>
            <a:r>
              <a:rPr lang="en-US"/>
              <a:t>or other   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None/>
            </a:pPr>
            <a:r>
              <a:rPr lang="en-US"/>
              <a:t>fluctuations in the image.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None/>
            </a:pPr>
            <a:r>
              <a:rPr i="1" lang="en-US"/>
              <a:t>2. Differentiation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None/>
            </a:pPr>
            <a:r>
              <a:rPr lang="en-US"/>
              <a:t>Local gradient calculation is implemented by </a:t>
            </a:r>
            <a:r>
              <a:rPr lang="en-US">
                <a:solidFill>
                  <a:srgbClr val="FF0000"/>
                </a:solidFill>
              </a:rPr>
              <a:t>convolving the image with two masks, Gx and Gy</a:t>
            </a:r>
            <a:r>
              <a:rPr lang="en-US"/>
              <a:t>, which are </a:t>
            </a:r>
            <a:r>
              <a:rPr lang="en-US">
                <a:solidFill>
                  <a:srgbClr val="FF0000"/>
                </a:solidFill>
              </a:rPr>
              <a:t>defined by a given edge detector</a:t>
            </a:r>
            <a:r>
              <a:rPr lang="en-US"/>
              <a:t>.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None/>
            </a:pPr>
            <a:r>
              <a:rPr i="1" lang="en-US"/>
              <a:t>3. Detection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None/>
            </a:pPr>
            <a:r>
              <a:rPr lang="en-US"/>
              <a:t>If the magnitude of the gradient of an image pixel is </a:t>
            </a:r>
            <a:r>
              <a:rPr lang="en-US">
                <a:solidFill>
                  <a:srgbClr val="FF0000"/>
                </a:solidFill>
              </a:rPr>
              <a:t>above a threshold</a:t>
            </a:r>
            <a:r>
              <a:rPr lang="en-US"/>
              <a:t>, the pixel is marked as an edge.</a:t>
            </a:r>
            <a:endParaRPr/>
          </a:p>
        </p:txBody>
      </p:sp>
      <p:sp>
        <p:nvSpPr>
          <p:cNvPr id="2328" name="Google Shape;2328;p192"/>
          <p:cNvSpPr txBox="1"/>
          <p:nvPr>
            <p:ph idx="11" type="ftr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DC &amp; CV LAB. CSIE NTU</a:t>
            </a:r>
            <a:endParaRPr/>
          </a:p>
        </p:txBody>
      </p:sp>
      <p:sp>
        <p:nvSpPr>
          <p:cNvPr id="2329" name="Google Shape;2329;p192"/>
          <p:cNvSpPr txBox="1"/>
          <p:nvPr>
            <p:ph idx="12" type="sldNum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30" name="Google Shape;2330;p192"/>
          <p:cNvSpPr txBox="1"/>
          <p:nvPr/>
        </p:nvSpPr>
        <p:spPr>
          <a:xfrm>
            <a:off x="789845" y="6008289"/>
            <a:ext cx="7543801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Source: B. Wiley, "Wiley Encyclopedia of Computer Science and Engineering," John Wiley &amp; Sons, Inc., Mar. 2007.</a:t>
            </a:r>
            <a:endParaRPr/>
          </a:p>
        </p:txBody>
      </p:sp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4" name="Shape 2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5" name="Google Shape;2335;p193"/>
          <p:cNvSpPr txBox="1"/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Font typeface="Times New Roman"/>
              <a:buNone/>
            </a:pPr>
            <a:r>
              <a:rPr lang="en-US" sz="4400"/>
              <a:t>4.1 Roberts Cross Edge Detector</a:t>
            </a:r>
            <a:endParaRPr sz="4400"/>
          </a:p>
        </p:txBody>
      </p:sp>
      <p:sp>
        <p:nvSpPr>
          <p:cNvPr id="2336" name="Google Shape;2336;p193"/>
          <p:cNvSpPr txBox="1"/>
          <p:nvPr>
            <p:ph idx="1" type="body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/>
          <a:p>
            <a:pPr indent="-127000" lvl="0" marL="9144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 "/>
            </a:pPr>
            <a:r>
              <a:rPr lang="en-US"/>
              <a:t>The simplest edge detector rotating the first difference masks by an angle of 45°. Its mathematic expressions are:</a:t>
            </a:r>
            <a:endParaRPr/>
          </a:p>
          <a:p>
            <a:pPr indent="0" lvl="0" marL="9144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0" lvl="0" marL="9144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0" lvl="0" marL="9144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-127000" lvl="0" marL="9144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Char char=" "/>
            </a:pPr>
            <a:r>
              <a:rPr i="1" lang="en-US"/>
              <a:t>G</a:t>
            </a:r>
            <a:r>
              <a:rPr baseline="-25000" i="1" lang="en-US"/>
              <a:t>x</a:t>
            </a:r>
            <a:r>
              <a:rPr lang="en-US"/>
              <a:t> and </a:t>
            </a:r>
            <a:r>
              <a:rPr i="1" lang="en-US"/>
              <a:t>G</a:t>
            </a:r>
            <a:r>
              <a:rPr baseline="-25000" i="1" lang="en-US"/>
              <a:t>y</a:t>
            </a:r>
            <a:r>
              <a:rPr lang="en-US"/>
              <a:t> can be represented in the following convolution masks:</a:t>
            </a:r>
            <a:endParaRPr/>
          </a:p>
        </p:txBody>
      </p:sp>
      <p:sp>
        <p:nvSpPr>
          <p:cNvPr id="2337" name="Google Shape;2337;p193"/>
          <p:cNvSpPr txBox="1"/>
          <p:nvPr>
            <p:ph idx="11" type="ftr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DC &amp; CV LAB. CSIE NTU</a:t>
            </a:r>
            <a:endParaRPr/>
          </a:p>
        </p:txBody>
      </p:sp>
      <p:sp>
        <p:nvSpPr>
          <p:cNvPr id="2338" name="Google Shape;2338;p193"/>
          <p:cNvSpPr txBox="1"/>
          <p:nvPr>
            <p:ph idx="12" type="sldNum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39" name="Google Shape;2339;p193"/>
          <p:cNvSpPr txBox="1"/>
          <p:nvPr/>
        </p:nvSpPr>
        <p:spPr>
          <a:xfrm>
            <a:off x="827366" y="5977467"/>
            <a:ext cx="7543801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Source: B. Wiley, "Wiley Encyclopedia of Computer Science and Engineering," John Wiley &amp; Sons, Inc., Mar. 2007.</a:t>
            </a:r>
            <a:endParaRPr/>
          </a:p>
        </p:txBody>
      </p:sp>
      <p:pic>
        <p:nvPicPr>
          <p:cNvPr descr="一張含有 文字, 字型, 白色, 筆跡 的圖片&#10;&#10;自動產生的描述" id="2340" name="Google Shape;2340;p1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20191" y="2790789"/>
            <a:ext cx="5703615" cy="989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一張含有 字型, 文字, 圖表, 數字 的圖片&#10;&#10;自動產生的描述" id="2341" name="Google Shape;2341;p19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42652" y="4725144"/>
            <a:ext cx="4458695" cy="8807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5" name="Shape 2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6" name="Google Shape;2346;p194"/>
          <p:cNvSpPr txBox="1"/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Font typeface="Times New Roman"/>
              <a:buNone/>
            </a:pPr>
            <a:r>
              <a:rPr lang="en-US" sz="4400"/>
              <a:t>4.1 Roberts Cross Edge Detector</a:t>
            </a:r>
            <a:endParaRPr sz="4400"/>
          </a:p>
        </p:txBody>
      </p:sp>
      <p:sp>
        <p:nvSpPr>
          <p:cNvPr id="2347" name="Google Shape;2347;p194"/>
          <p:cNvSpPr txBox="1"/>
          <p:nvPr>
            <p:ph idx="1" type="body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Pros and Cons: </a:t>
            </a:r>
            <a:endParaRPr/>
          </a:p>
          <a:p>
            <a:pPr indent="-127000" lvl="0" marL="9144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●"/>
            </a:pPr>
            <a:r>
              <a:rPr lang="en-US"/>
              <a:t>The main advantage of using Roberts cross edge operator is its fast 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    computational speed.</a:t>
            </a:r>
            <a:endParaRPr/>
          </a:p>
          <a:p>
            <a:pPr indent="-127000" lvl="0" marL="9144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●"/>
            </a:pPr>
            <a:r>
              <a:rPr lang="en-US"/>
              <a:t> Because it is </a:t>
            </a:r>
            <a:r>
              <a:rPr lang="en-US">
                <a:solidFill>
                  <a:srgbClr val="FF0000"/>
                </a:solidFill>
              </a:rPr>
              <a:t>based on the first difference</a:t>
            </a:r>
            <a:r>
              <a:rPr lang="en-US"/>
              <a:t>, its 2 × 2 diagonal masks lie 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    off grid and cause </a:t>
            </a:r>
            <a:r>
              <a:rPr lang="en-US">
                <a:solidFill>
                  <a:srgbClr val="FF0000"/>
                </a:solidFill>
              </a:rPr>
              <a:t>edge location bias</a:t>
            </a:r>
            <a:r>
              <a:rPr lang="en-US"/>
              <a:t>. </a:t>
            </a:r>
            <a:endParaRPr/>
          </a:p>
          <a:p>
            <a:pPr indent="-127000" lvl="0" marL="9144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●"/>
            </a:pPr>
            <a:r>
              <a:rPr lang="en-US"/>
              <a:t> The other weak points are that it is sensitive to noise and that its 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    response to the gradual (or blurry) edge is weak.</a:t>
            </a:r>
            <a:endParaRPr/>
          </a:p>
        </p:txBody>
      </p:sp>
      <p:sp>
        <p:nvSpPr>
          <p:cNvPr id="2348" name="Google Shape;2348;p194"/>
          <p:cNvSpPr txBox="1"/>
          <p:nvPr>
            <p:ph idx="11" type="ftr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DC &amp; CV LAB. CSIE NTU</a:t>
            </a:r>
            <a:endParaRPr/>
          </a:p>
        </p:txBody>
      </p:sp>
      <p:sp>
        <p:nvSpPr>
          <p:cNvPr id="2349" name="Google Shape;2349;p194"/>
          <p:cNvSpPr txBox="1"/>
          <p:nvPr>
            <p:ph idx="12" type="sldNum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50" name="Google Shape;2350;p194"/>
          <p:cNvSpPr txBox="1"/>
          <p:nvPr/>
        </p:nvSpPr>
        <p:spPr>
          <a:xfrm>
            <a:off x="827366" y="5977467"/>
            <a:ext cx="7543801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Source: B. Wiley, "Wiley Encyclopedia of Computer Science and Engineering," John Wiley &amp; Sons, Inc., Mar. 2007.</a:t>
            </a:r>
            <a:endParaRPr/>
          </a:p>
        </p:txBody>
      </p:sp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195"/>
          <p:cNvSpPr txBox="1"/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Font typeface="Times New Roman"/>
              <a:buNone/>
            </a:pPr>
            <a:r>
              <a:rPr lang="en-US" sz="4400"/>
              <a:t>4.1 Roberts Cross Edge Detector</a:t>
            </a:r>
            <a:endParaRPr sz="4400"/>
          </a:p>
        </p:txBody>
      </p:sp>
      <p:sp>
        <p:nvSpPr>
          <p:cNvPr id="2356" name="Google Shape;2356;p195"/>
          <p:cNvSpPr txBox="1"/>
          <p:nvPr>
            <p:ph idx="11" type="ftr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DC &amp; CV LAB. CSIE NTU</a:t>
            </a:r>
            <a:endParaRPr/>
          </a:p>
        </p:txBody>
      </p:sp>
      <p:sp>
        <p:nvSpPr>
          <p:cNvPr id="2357" name="Google Shape;2357;p195"/>
          <p:cNvSpPr txBox="1"/>
          <p:nvPr>
            <p:ph idx="12" type="sldNum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58" name="Google Shape;2358;p195"/>
          <p:cNvSpPr txBox="1"/>
          <p:nvPr/>
        </p:nvSpPr>
        <p:spPr>
          <a:xfrm>
            <a:off x="827366" y="5977467"/>
            <a:ext cx="7543801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Source: B. Wiley, "Wiley Encyclopedia of Computer Science and Engineering," John Wiley &amp; Sons, Inc., Mar. 2007.</a:t>
            </a:r>
            <a:endParaRPr/>
          </a:p>
        </p:txBody>
      </p:sp>
      <p:pic>
        <p:nvPicPr>
          <p:cNvPr descr="一張含有 樣式 的圖片&#10;&#10;自動產生的描述" id="2359" name="Google Shape;2359;p1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1531" y="2132856"/>
            <a:ext cx="8720938" cy="32417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3" name="Shape 2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4" name="Google Shape;2364;p196"/>
          <p:cNvSpPr txBox="1"/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Times New Roman"/>
              <a:buNone/>
            </a:pPr>
            <a:r>
              <a:rPr lang="en-US"/>
              <a:t>4.2 Prewitt Edge Operator</a:t>
            </a:r>
            <a:endParaRPr/>
          </a:p>
        </p:txBody>
      </p:sp>
      <p:sp>
        <p:nvSpPr>
          <p:cNvPr id="2365" name="Google Shape;2365;p196"/>
          <p:cNvSpPr txBox="1"/>
          <p:nvPr>
            <p:ph idx="1" type="body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/>
          <a:p>
            <a:pPr indent="-127000" lvl="0" marL="9144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 "/>
            </a:pPr>
            <a:r>
              <a:rPr lang="en-US"/>
              <a:t>The Prewitt edge operator uses the central difference to approximate differentiation. Two Prewitt convolution masks at x- and y-directions are shown below:</a:t>
            </a:r>
            <a:endParaRPr/>
          </a:p>
        </p:txBody>
      </p:sp>
      <p:sp>
        <p:nvSpPr>
          <p:cNvPr id="2366" name="Google Shape;2366;p196"/>
          <p:cNvSpPr txBox="1"/>
          <p:nvPr>
            <p:ph idx="11" type="ftr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DC &amp; CV LAB. CSIE NTU</a:t>
            </a:r>
            <a:endParaRPr/>
          </a:p>
        </p:txBody>
      </p:sp>
      <p:sp>
        <p:nvSpPr>
          <p:cNvPr id="2367" name="Google Shape;2367;p196"/>
          <p:cNvSpPr txBox="1"/>
          <p:nvPr>
            <p:ph idx="12" type="sldNum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68" name="Google Shape;2368;p196"/>
          <p:cNvSpPr txBox="1"/>
          <p:nvPr/>
        </p:nvSpPr>
        <p:spPr>
          <a:xfrm>
            <a:off x="827366" y="5977467"/>
            <a:ext cx="7543801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Source: B. Wiley, "Wiley Encyclopedia of Computer Science and Engineering," John Wiley &amp; Sons, Inc., Mar. 2007.</a:t>
            </a:r>
            <a:endParaRPr/>
          </a:p>
        </p:txBody>
      </p:sp>
      <p:pic>
        <p:nvPicPr>
          <p:cNvPr descr="一張含有 字型, 印刷術, 設計 的圖片&#10;&#10;自動產生的描述" id="2369" name="Google Shape;2369;p19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11995" y="2996952"/>
            <a:ext cx="5320010" cy="12799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59" name="Google Shape;359;p15"/>
          <p:cNvGraphicFramePr/>
          <p:nvPr/>
        </p:nvGraphicFramePr>
        <p:xfrm>
          <a:off x="4176136" y="195289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{984C4EA0-612D-4215-84E8-9CEC38CA3513}</a:tableStyleId>
              </a:tblPr>
              <a:tblGrid>
                <a:gridCol w="540000"/>
                <a:gridCol w="540000"/>
                <a:gridCol w="540000"/>
              </a:tblGrid>
              <a:tr h="540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rPr b="0" lang="en-US" sz="18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b="0" sz="18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rPr b="0" lang="en-US" sz="18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b="0" sz="18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rPr b="0" lang="en-US" sz="18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b="0" sz="18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360" name="Google Shape;360;p15"/>
          <p:cNvSpPr txBox="1"/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 sz="4400">
                <a:solidFill>
                  <a:schemeClr val="dk1"/>
                </a:solidFill>
              </a:rPr>
              <a:t>7.2 Noise Cleaning </a:t>
            </a:r>
            <a:br>
              <a:rPr lang="en-US" sz="4400">
                <a:solidFill>
                  <a:schemeClr val="dk1"/>
                </a:solidFill>
              </a:rPr>
            </a:br>
            <a:r>
              <a:rPr lang="en-US" sz="4400">
                <a:solidFill>
                  <a:schemeClr val="dk1"/>
                </a:solidFill>
              </a:rPr>
              <a:t>-box filter: speedup</a:t>
            </a:r>
            <a:endParaRPr sz="4400">
              <a:solidFill>
                <a:schemeClr val="dk1"/>
              </a:solidFill>
            </a:endParaRPr>
          </a:p>
        </p:txBody>
      </p:sp>
      <p:sp>
        <p:nvSpPr>
          <p:cNvPr id="361" name="Google Shape;361;p15"/>
          <p:cNvSpPr txBox="1"/>
          <p:nvPr/>
        </p:nvSpPr>
        <p:spPr>
          <a:xfrm>
            <a:off x="3563888" y="1959223"/>
            <a:ext cx="504056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×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62" name="Google Shape;362;p15"/>
          <p:cNvSpPr txBox="1"/>
          <p:nvPr>
            <p:ph idx="11" type="ftr"/>
          </p:nvPr>
        </p:nvSpPr>
        <p:spPr>
          <a:xfrm>
            <a:off x="3124200" y="64008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</a:rPr>
              <a:t>DC &amp; CV LAB.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CSIE NTU</a:t>
            </a:r>
            <a:endParaRPr/>
          </a:p>
        </p:txBody>
      </p:sp>
      <p:graphicFrame>
        <p:nvGraphicFramePr>
          <p:cNvPr id="363" name="Google Shape;363;p15"/>
          <p:cNvGraphicFramePr/>
          <p:nvPr/>
        </p:nvGraphicFramePr>
        <p:xfrm>
          <a:off x="1043610" y="195289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{984C4EA0-612D-4215-84E8-9CEC38CA3513}</a:tableStyleId>
              </a:tblPr>
              <a:tblGrid>
                <a:gridCol w="489650"/>
                <a:gridCol w="489650"/>
                <a:gridCol w="489650"/>
                <a:gridCol w="489650"/>
                <a:gridCol w="489650"/>
              </a:tblGrid>
              <a:tr h="540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rPr b="0" lang="en-US" sz="18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b="0" sz="18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rPr b="0" lang="en-US" sz="18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endParaRPr b="0" sz="18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rPr b="0" lang="en-US" sz="18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</a:t>
                      </a:r>
                      <a:endParaRPr b="0" sz="18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rPr b="0" lang="en-US" sz="18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</a:t>
                      </a:r>
                      <a:endParaRPr b="0" sz="18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rPr b="0" lang="en-US" sz="18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</a:t>
                      </a:r>
                      <a:endParaRPr b="0" sz="18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64" name="Google Shape;364;p15"/>
          <p:cNvGraphicFramePr/>
          <p:nvPr/>
        </p:nvGraphicFramePr>
        <p:xfrm>
          <a:off x="1043610" y="285293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{984C4EA0-612D-4215-84E8-9CEC38CA3513}</a:tableStyleId>
              </a:tblPr>
              <a:tblGrid>
                <a:gridCol w="489650"/>
                <a:gridCol w="489650"/>
                <a:gridCol w="489650"/>
                <a:gridCol w="489650"/>
                <a:gridCol w="489650"/>
              </a:tblGrid>
              <a:tr h="540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1800"/>
                        <a:buFont typeface="Times New Roman"/>
                        <a:buNone/>
                      </a:pPr>
                      <a:r>
                        <a:rPr b="0" lang="en-US" sz="1800">
                          <a:solidFill>
                            <a:srgbClr val="FF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b="0" sz="1800">
                        <a:solidFill>
                          <a:srgbClr val="FF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1800"/>
                        <a:buFont typeface="Times New Roman"/>
                        <a:buNone/>
                      </a:pPr>
                      <a:r>
                        <a:rPr b="0" lang="en-US" sz="1800">
                          <a:solidFill>
                            <a:srgbClr val="FF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endParaRPr b="0" sz="1800">
                        <a:solidFill>
                          <a:srgbClr val="FF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1800"/>
                        <a:buFont typeface="Times New Roman"/>
                        <a:buNone/>
                      </a:pPr>
                      <a:r>
                        <a:rPr b="0" lang="en-US" sz="1800">
                          <a:solidFill>
                            <a:srgbClr val="FF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</a:t>
                      </a:r>
                      <a:endParaRPr b="0" sz="1800">
                        <a:solidFill>
                          <a:srgbClr val="FF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rPr b="0" lang="en-US" sz="18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</a:t>
                      </a:r>
                      <a:endParaRPr b="0" sz="18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rPr b="0" lang="en-US" sz="18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</a:t>
                      </a:r>
                      <a:endParaRPr b="0" sz="18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65" name="Google Shape;365;p15"/>
          <p:cNvGraphicFramePr/>
          <p:nvPr/>
        </p:nvGraphicFramePr>
        <p:xfrm>
          <a:off x="1043610" y="3645024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{984C4EA0-612D-4215-84E8-9CEC38CA3513}</a:tableStyleId>
              </a:tblPr>
              <a:tblGrid>
                <a:gridCol w="489650"/>
                <a:gridCol w="489650"/>
                <a:gridCol w="489650"/>
                <a:gridCol w="489650"/>
                <a:gridCol w="489650"/>
              </a:tblGrid>
              <a:tr h="540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rPr b="0" lang="en-US" sz="18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b="0" sz="18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1800"/>
                        <a:buFont typeface="Times New Roman"/>
                        <a:buNone/>
                      </a:pPr>
                      <a:r>
                        <a:rPr b="0" lang="en-US" sz="1800">
                          <a:solidFill>
                            <a:srgbClr val="FF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endParaRPr b="0" sz="1800">
                        <a:solidFill>
                          <a:srgbClr val="FF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1800"/>
                        <a:buFont typeface="Times New Roman"/>
                        <a:buNone/>
                      </a:pPr>
                      <a:r>
                        <a:rPr b="0" lang="en-US" sz="1800">
                          <a:solidFill>
                            <a:srgbClr val="FF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</a:t>
                      </a:r>
                      <a:endParaRPr b="0" sz="1800">
                        <a:solidFill>
                          <a:srgbClr val="FF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1800"/>
                        <a:buFont typeface="Times New Roman"/>
                        <a:buNone/>
                      </a:pPr>
                      <a:r>
                        <a:rPr b="0" lang="en-US" sz="1800">
                          <a:solidFill>
                            <a:srgbClr val="FF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</a:t>
                      </a:r>
                      <a:endParaRPr b="0" sz="1800">
                        <a:solidFill>
                          <a:srgbClr val="FF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rPr b="0" lang="en-US" sz="18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</a:t>
                      </a:r>
                      <a:endParaRPr b="0" sz="18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66" name="Google Shape;366;p15"/>
          <p:cNvGraphicFramePr/>
          <p:nvPr/>
        </p:nvGraphicFramePr>
        <p:xfrm>
          <a:off x="1043610" y="4437112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{984C4EA0-612D-4215-84E8-9CEC38CA3513}</a:tableStyleId>
              </a:tblPr>
              <a:tblGrid>
                <a:gridCol w="489650"/>
                <a:gridCol w="489650"/>
                <a:gridCol w="489650"/>
                <a:gridCol w="489650"/>
                <a:gridCol w="489650"/>
              </a:tblGrid>
              <a:tr h="540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rPr b="0" lang="en-US" sz="18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b="0" sz="18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rPr b="0" lang="en-US" sz="18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endParaRPr b="0" sz="18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1800"/>
                        <a:buFont typeface="Times New Roman"/>
                        <a:buNone/>
                      </a:pPr>
                      <a:r>
                        <a:rPr b="0" lang="en-US" sz="1800">
                          <a:solidFill>
                            <a:srgbClr val="FF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</a:t>
                      </a:r>
                      <a:endParaRPr b="0" sz="1800">
                        <a:solidFill>
                          <a:srgbClr val="FF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1800"/>
                        <a:buFont typeface="Times New Roman"/>
                        <a:buNone/>
                      </a:pPr>
                      <a:r>
                        <a:rPr b="0" lang="en-US" sz="1800">
                          <a:solidFill>
                            <a:srgbClr val="FF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</a:t>
                      </a:r>
                      <a:endParaRPr b="0" sz="1800">
                        <a:solidFill>
                          <a:srgbClr val="FF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1800"/>
                        <a:buFont typeface="Times New Roman"/>
                        <a:buNone/>
                      </a:pPr>
                      <a:r>
                        <a:rPr b="0" lang="en-US" sz="1800">
                          <a:solidFill>
                            <a:srgbClr val="FF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</a:t>
                      </a:r>
                      <a:endParaRPr b="0" sz="1800">
                        <a:solidFill>
                          <a:srgbClr val="FF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367" name="Google Shape;367;p15"/>
          <p:cNvSpPr txBox="1"/>
          <p:nvPr/>
        </p:nvSpPr>
        <p:spPr>
          <a:xfrm>
            <a:off x="3491880" y="2964982"/>
            <a:ext cx="161454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1 + 2 + 3 = 6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" name="Google Shape;368;p15"/>
          <p:cNvSpPr txBox="1"/>
          <p:nvPr/>
        </p:nvSpPr>
        <p:spPr>
          <a:xfrm>
            <a:off x="3491880" y="3730358"/>
            <a:ext cx="160813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6 – 1 + 4 = 9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9" name="Google Shape;369;p15"/>
          <p:cNvSpPr txBox="1"/>
          <p:nvPr/>
        </p:nvSpPr>
        <p:spPr>
          <a:xfrm>
            <a:off x="3491880" y="4509120"/>
            <a:ext cx="173637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9 – 2 + 5 = 12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0" name="Google Shape;370;p15"/>
          <p:cNvSpPr txBox="1"/>
          <p:nvPr/>
        </p:nvSpPr>
        <p:spPr>
          <a:xfrm>
            <a:off x="5796136" y="1959223"/>
            <a:ext cx="504056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=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371" name="Google Shape;371;p15"/>
          <p:cNvGraphicFramePr/>
          <p:nvPr/>
        </p:nvGraphicFramePr>
        <p:xfrm>
          <a:off x="6300192" y="1916832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{984C4EA0-612D-4215-84E8-9CEC38CA3513}</a:tableStyleId>
              </a:tblPr>
              <a:tblGrid>
                <a:gridCol w="489650"/>
                <a:gridCol w="489650"/>
                <a:gridCol w="489650"/>
                <a:gridCol w="489650"/>
                <a:gridCol w="489650"/>
              </a:tblGrid>
              <a:tr h="540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t/>
                      </a:r>
                      <a:endParaRPr b="0" sz="18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rPr b="0" lang="en-US" sz="18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6</a:t>
                      </a:r>
                      <a:endParaRPr b="0" sz="18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rPr b="0" lang="en-US" sz="18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9</a:t>
                      </a:r>
                      <a:endParaRPr b="0" sz="18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rPr b="0" lang="en-US" sz="18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12</a:t>
                      </a:r>
                      <a:endParaRPr b="0" sz="18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t/>
                      </a:r>
                      <a:endParaRPr b="0" sz="18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3" name="Shape 2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4" name="Google Shape;2374;p197"/>
          <p:cNvSpPr txBox="1"/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Times New Roman"/>
              <a:buNone/>
            </a:pPr>
            <a:r>
              <a:rPr lang="en-US"/>
              <a:t>4.2 Prewitt Edge Operator</a:t>
            </a:r>
            <a:endParaRPr/>
          </a:p>
        </p:txBody>
      </p:sp>
      <p:sp>
        <p:nvSpPr>
          <p:cNvPr id="2375" name="Google Shape;2375;p197"/>
          <p:cNvSpPr txBox="1"/>
          <p:nvPr>
            <p:ph idx="1" type="body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/>
          <a:p>
            <a:pPr indent="-127000" lvl="0" marL="9144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 "/>
            </a:pPr>
            <a:r>
              <a:rPr lang="en-US"/>
              <a:t>Because it has the common center of </a:t>
            </a:r>
            <a:r>
              <a:rPr i="1" lang="en-US"/>
              <a:t>G</a:t>
            </a:r>
            <a:r>
              <a:rPr baseline="-25000" i="1" lang="en-US"/>
              <a:t>x</a:t>
            </a:r>
            <a:r>
              <a:rPr lang="en-US"/>
              <a:t> and </a:t>
            </a:r>
            <a:r>
              <a:rPr i="1" lang="en-US"/>
              <a:t>G</a:t>
            </a:r>
            <a:r>
              <a:rPr baseline="-25000" i="1" lang="en-US"/>
              <a:t>y</a:t>
            </a:r>
            <a:r>
              <a:rPr lang="en-US"/>
              <a:t> masks, the Prewitt operator has :</a:t>
            </a:r>
            <a:endParaRPr/>
          </a:p>
          <a:p>
            <a:pPr indent="-127000" lvl="0" marL="9144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Char char=" "/>
            </a:pPr>
            <a:r>
              <a:rPr lang="en-US"/>
              <a:t>1. Less edge-location bias compared with the first difference-based edge operators. </a:t>
            </a:r>
            <a:endParaRPr/>
          </a:p>
          <a:p>
            <a:pPr indent="-127000" lvl="0" marL="9144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Char char=" "/>
            </a:pPr>
            <a:r>
              <a:rPr lang="en-US"/>
              <a:t>2. Accomplishes noise reduction in the orthogonal direction by means of local averaging.</a:t>
            </a:r>
            <a:endParaRPr/>
          </a:p>
        </p:txBody>
      </p:sp>
      <p:sp>
        <p:nvSpPr>
          <p:cNvPr id="2376" name="Google Shape;2376;p197"/>
          <p:cNvSpPr txBox="1"/>
          <p:nvPr>
            <p:ph idx="11" type="ftr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DC &amp; CV LAB. CSIE NTU</a:t>
            </a:r>
            <a:endParaRPr/>
          </a:p>
        </p:txBody>
      </p:sp>
      <p:sp>
        <p:nvSpPr>
          <p:cNvPr id="2377" name="Google Shape;2377;p197"/>
          <p:cNvSpPr txBox="1"/>
          <p:nvPr>
            <p:ph idx="12" type="sldNum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78" name="Google Shape;2378;p197"/>
          <p:cNvSpPr txBox="1"/>
          <p:nvPr/>
        </p:nvSpPr>
        <p:spPr>
          <a:xfrm>
            <a:off x="827366" y="5977467"/>
            <a:ext cx="7543801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Source: B. Wiley, "Wiley Encyclopedia of Computer Science and Engineering," John Wiley &amp; Sons, Inc., Mar. 2007.</a:t>
            </a:r>
            <a:endParaRPr/>
          </a:p>
        </p:txBody>
      </p:sp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2" name="Shape 2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3" name="Google Shape;2383;p198"/>
          <p:cNvSpPr txBox="1"/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Times New Roman"/>
              <a:buNone/>
            </a:pPr>
            <a:r>
              <a:rPr lang="en-US"/>
              <a:t>4.2 Prewitt Edge Operator</a:t>
            </a:r>
            <a:endParaRPr/>
          </a:p>
        </p:txBody>
      </p:sp>
      <p:pic>
        <p:nvPicPr>
          <p:cNvPr descr="一張含有 文字, 漫畫, 黑與白, 寫生 的圖片&#10;&#10;自動產生的描述" id="2384" name="Google Shape;2384;p198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10534" l="0" r="67165" t="51331"/>
          <a:stretch/>
        </p:blipFill>
        <p:spPr>
          <a:xfrm>
            <a:off x="2307709" y="4797152"/>
            <a:ext cx="4528580" cy="1137829"/>
          </a:xfrm>
          <a:prstGeom prst="rect">
            <a:avLst/>
          </a:prstGeom>
          <a:noFill/>
          <a:ln>
            <a:noFill/>
          </a:ln>
        </p:spPr>
      </p:pic>
      <p:sp>
        <p:nvSpPr>
          <p:cNvPr id="2385" name="Google Shape;2385;p198"/>
          <p:cNvSpPr txBox="1"/>
          <p:nvPr>
            <p:ph idx="11" type="ftr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DC &amp; CV LAB. CSIE NTU</a:t>
            </a:r>
            <a:endParaRPr/>
          </a:p>
        </p:txBody>
      </p:sp>
      <p:sp>
        <p:nvSpPr>
          <p:cNvPr id="2386" name="Google Shape;2386;p198"/>
          <p:cNvSpPr txBox="1"/>
          <p:nvPr>
            <p:ph idx="12" type="sldNum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一張含有 文字, 漫畫, 黑與白, 寫生 的圖片&#10;&#10;自動產生的描述" id="2387" name="Google Shape;2387;p198"/>
          <p:cNvPicPr preferRelativeResize="0"/>
          <p:nvPr/>
        </p:nvPicPr>
        <p:blipFill rotWithShape="1">
          <a:blip r:embed="rId3">
            <a:alphaModFix/>
          </a:blip>
          <a:srcRect b="0" l="33719" r="0" t="0"/>
          <a:stretch/>
        </p:blipFill>
        <p:spPr>
          <a:xfrm>
            <a:off x="711180" y="2168860"/>
            <a:ext cx="7721637" cy="25202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1" name="Shape 2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2" name="Google Shape;2392;p199"/>
          <p:cNvSpPr txBox="1"/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Times New Roman"/>
              <a:buNone/>
            </a:pPr>
            <a:r>
              <a:rPr lang="en-US"/>
              <a:t>4.3 Sobel Edge Detector</a:t>
            </a:r>
            <a:endParaRPr/>
          </a:p>
        </p:txBody>
      </p:sp>
      <p:sp>
        <p:nvSpPr>
          <p:cNvPr id="2393" name="Google Shape;2393;p199"/>
          <p:cNvSpPr txBox="1"/>
          <p:nvPr>
            <p:ph idx="1" type="body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/>
          <a:p>
            <a:pPr indent="-127000" lvl="0" marL="9144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●"/>
            </a:pPr>
            <a:r>
              <a:rPr lang="en-US"/>
              <a:t> It is very similar to the Prewitt edge detector except it </a:t>
            </a:r>
            <a:r>
              <a:rPr lang="en-US">
                <a:solidFill>
                  <a:srgbClr val="FF0000"/>
                </a:solidFill>
              </a:rPr>
              <a:t>puts emphasis on 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>
                <a:solidFill>
                  <a:srgbClr val="FF0000"/>
                </a:solidFill>
              </a:rPr>
              <a:t>    pixels close to the center of the masks</a:t>
            </a:r>
            <a:r>
              <a:rPr lang="en-US"/>
              <a:t>. </a:t>
            </a:r>
            <a:endParaRPr/>
          </a:p>
          <a:p>
            <a:pPr indent="-127000" lvl="0" marL="9144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●"/>
            </a:pPr>
            <a:r>
              <a:rPr lang="en-US"/>
              <a:t> It is one of the most widely used classic edge methods. Its x- and y-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    directional 3 × 3 convolution masks are as follows: </a:t>
            </a:r>
            <a:endParaRPr/>
          </a:p>
        </p:txBody>
      </p:sp>
      <p:sp>
        <p:nvSpPr>
          <p:cNvPr id="2394" name="Google Shape;2394;p199"/>
          <p:cNvSpPr txBox="1"/>
          <p:nvPr>
            <p:ph idx="11" type="ftr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DC &amp; CV LAB. CSIE NTU</a:t>
            </a:r>
            <a:endParaRPr/>
          </a:p>
        </p:txBody>
      </p:sp>
      <p:sp>
        <p:nvSpPr>
          <p:cNvPr id="2395" name="Google Shape;2395;p199"/>
          <p:cNvSpPr txBox="1"/>
          <p:nvPr>
            <p:ph idx="12" type="sldNum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96" name="Google Shape;2396;p199"/>
          <p:cNvSpPr txBox="1"/>
          <p:nvPr/>
        </p:nvSpPr>
        <p:spPr>
          <a:xfrm>
            <a:off x="827366" y="5977467"/>
            <a:ext cx="7543801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Source: B. Wiley, "Wiley Encyclopedia of Computer Science and Engineering," John Wiley &amp; Sons, Inc., Mar. 2007.</a:t>
            </a:r>
            <a:endParaRPr/>
          </a:p>
        </p:txBody>
      </p:sp>
      <p:pic>
        <p:nvPicPr>
          <p:cNvPr descr="一張含有 字型, 文字, 印刷術, 設計 的圖片&#10;&#10;自動產生的描述" id="2397" name="Google Shape;2397;p19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46822" y="3739315"/>
            <a:ext cx="5896074" cy="14185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1" name="Shape 2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2" name="Google Shape;2402;p200"/>
          <p:cNvSpPr txBox="1"/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Times New Roman"/>
              <a:buNone/>
            </a:pPr>
            <a:r>
              <a:rPr lang="en-US"/>
              <a:t>4.3 Sobel Edge Detector</a:t>
            </a:r>
            <a:endParaRPr/>
          </a:p>
        </p:txBody>
      </p:sp>
      <p:sp>
        <p:nvSpPr>
          <p:cNvPr id="2403" name="Google Shape;2403;p200"/>
          <p:cNvSpPr txBox="1"/>
          <p:nvPr>
            <p:ph idx="1" type="body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/>
              <a:t>The Sobel operator puts more weights on the pixels near the center pixel of the convolution mask. 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None/>
            </a:pPr>
            <a:r>
              <a:rPr lang="en-US"/>
              <a:t>Both masks are applied to every pixel in the image for the calculation of the gradient at the x- and y-directions.</a:t>
            </a:r>
            <a:endParaRPr/>
          </a:p>
        </p:txBody>
      </p:sp>
      <p:sp>
        <p:nvSpPr>
          <p:cNvPr id="2404" name="Google Shape;2404;p200"/>
          <p:cNvSpPr txBox="1"/>
          <p:nvPr>
            <p:ph idx="11" type="ftr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DC &amp; CV LAB. CSIE NTU</a:t>
            </a:r>
            <a:endParaRPr/>
          </a:p>
        </p:txBody>
      </p:sp>
      <p:sp>
        <p:nvSpPr>
          <p:cNvPr id="2405" name="Google Shape;2405;p200"/>
          <p:cNvSpPr txBox="1"/>
          <p:nvPr>
            <p:ph idx="12" type="sldNum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9" name="Shape 2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0" name="Google Shape;2410;p201"/>
          <p:cNvSpPr txBox="1"/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Times New Roman"/>
              <a:buNone/>
            </a:pPr>
            <a:r>
              <a:rPr lang="en-US" sz="3600"/>
              <a:t>4.4 Comparison of the Gradient-based Edge Detection Methods</a:t>
            </a:r>
            <a:endParaRPr sz="3600"/>
          </a:p>
        </p:txBody>
      </p:sp>
      <p:sp>
        <p:nvSpPr>
          <p:cNvPr id="2411" name="Google Shape;2411;p201"/>
          <p:cNvSpPr txBox="1"/>
          <p:nvPr>
            <p:ph idx="1" type="body"/>
          </p:nvPr>
        </p:nvSpPr>
        <p:spPr>
          <a:xfrm>
            <a:off x="822959" y="1845734"/>
            <a:ext cx="7543801" cy="43195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 fontScale="92500" lnSpcReduction="20000"/>
          </a:bodyPr>
          <a:lstStyle/>
          <a:p>
            <a:pPr indent="-117475" lvl="0" marL="9144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●"/>
            </a:pPr>
            <a:r>
              <a:rPr lang="en-US"/>
              <a:t> Figure 5(e) and (f) show that the Roberts cross edge detector is 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    sensitive to noises.</a:t>
            </a:r>
            <a:endParaRPr/>
          </a:p>
          <a:p>
            <a:pPr indent="-117475" lvl="0" marL="9144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●"/>
            </a:pPr>
            <a:r>
              <a:rPr lang="en-US"/>
              <a:t> The Sobel operators </a:t>
            </a:r>
            <a:r>
              <a:rPr lang="en-US">
                <a:solidFill>
                  <a:srgbClr val="FF0000"/>
                </a:solidFill>
              </a:rPr>
              <a:t>provide both differencing and smoothing effects </a:t>
            </a:r>
            <a:r>
              <a:rPr lang="en-US"/>
              <a:t>at 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    the same time.</a:t>
            </a:r>
            <a:endParaRPr/>
          </a:p>
          <a:p>
            <a:pPr indent="-117475" lvl="0" marL="9144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●"/>
            </a:pPr>
            <a:r>
              <a:rPr lang="en-US"/>
              <a:t> The differencing effect is achieved through the </a:t>
            </a:r>
            <a:r>
              <a:rPr lang="en-US">
                <a:solidFill>
                  <a:srgbClr val="FF0000"/>
                </a:solidFill>
              </a:rPr>
              <a:t>higher gradient 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>
                <a:solidFill>
                  <a:srgbClr val="FF0000"/>
                </a:solidFill>
              </a:rPr>
              <a:t>    magnitude</a:t>
            </a:r>
            <a:r>
              <a:rPr lang="en-US"/>
              <a:t> by involving more pixels in convolution in comparison with 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    the Roberts operator.</a:t>
            </a:r>
            <a:endParaRPr/>
          </a:p>
          <a:p>
            <a:pPr indent="-117475" lvl="0" marL="9144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●"/>
            </a:pPr>
            <a:r>
              <a:rPr lang="en-US"/>
              <a:t> But the Prewitt operator’s response to the </a:t>
            </a:r>
            <a:r>
              <a:rPr lang="en-US">
                <a:solidFill>
                  <a:srgbClr val="FF0000"/>
                </a:solidFill>
              </a:rPr>
              <a:t>diagonal edge is weak </a:t>
            </a:r>
            <a:r>
              <a:rPr lang="en-US"/>
              <a:t>compared 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    with the response of the Sobel edge operator. </a:t>
            </a:r>
            <a:endParaRPr/>
          </a:p>
          <a:p>
            <a:pPr indent="-117475" lvl="0" marL="9144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●"/>
            </a:pPr>
            <a:r>
              <a:rPr lang="en-US"/>
              <a:t> Prewitt edge operators generate </a:t>
            </a:r>
            <a:r>
              <a:rPr lang="en-US">
                <a:solidFill>
                  <a:srgbClr val="FF0000"/>
                </a:solidFill>
              </a:rPr>
              <a:t>slightly less edge points </a:t>
            </a:r>
            <a:r>
              <a:rPr lang="en-US"/>
              <a:t>than do Sobel 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    edge operators.</a:t>
            </a:r>
            <a:endParaRPr/>
          </a:p>
        </p:txBody>
      </p:sp>
      <p:sp>
        <p:nvSpPr>
          <p:cNvPr id="2412" name="Google Shape;2412;p201"/>
          <p:cNvSpPr txBox="1"/>
          <p:nvPr>
            <p:ph idx="11" type="ftr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DC &amp; CV LAB. CSIE NTU</a:t>
            </a:r>
            <a:endParaRPr/>
          </a:p>
        </p:txBody>
      </p:sp>
      <p:sp>
        <p:nvSpPr>
          <p:cNvPr id="2413" name="Google Shape;2413;p201"/>
          <p:cNvSpPr txBox="1"/>
          <p:nvPr>
            <p:ph idx="12" type="sldNum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7" name="Shape 2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8" name="Google Shape;2418;p202"/>
          <p:cNvSpPr txBox="1"/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Times New Roman"/>
              <a:buNone/>
            </a:pPr>
            <a:r>
              <a:rPr lang="en-US" sz="3600"/>
              <a:t>4.4 Comparison of the Gradient-based Edge Detection Methods</a:t>
            </a:r>
            <a:endParaRPr sz="3600"/>
          </a:p>
        </p:txBody>
      </p:sp>
      <p:sp>
        <p:nvSpPr>
          <p:cNvPr id="2419" name="Google Shape;2419;p202"/>
          <p:cNvSpPr txBox="1"/>
          <p:nvPr>
            <p:ph idx="11" type="ftr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DC &amp; CV LAB. CSIE NTU</a:t>
            </a:r>
            <a:endParaRPr/>
          </a:p>
        </p:txBody>
      </p:sp>
      <p:sp>
        <p:nvSpPr>
          <p:cNvPr id="2420" name="Google Shape;2420;p202"/>
          <p:cNvSpPr txBox="1"/>
          <p:nvPr>
            <p:ph idx="12" type="sldNum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一張含有 漫畫, 黑與白 的圖片&#10;&#10;描述是以中可信度自動產生" id="2421" name="Google Shape;2421;p20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72198" y="1916832"/>
            <a:ext cx="6599603" cy="42598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5" name="Shape 2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6" name="Google Shape;2426;p203"/>
          <p:cNvSpPr txBox="1"/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Times New Roman"/>
              <a:buNone/>
            </a:pPr>
            <a:r>
              <a:rPr lang="en-US" sz="3600"/>
              <a:t>4.4 Comparison of the Gradient-based Edge Detection Methods</a:t>
            </a:r>
            <a:endParaRPr sz="3600"/>
          </a:p>
        </p:txBody>
      </p:sp>
      <p:pic>
        <p:nvPicPr>
          <p:cNvPr descr="一張含有 寫生, 圖畫, 漫畫 的圖片&#10;&#10;自動產生的描述" id="2427" name="Google Shape;2427;p203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0436" y="1844824"/>
            <a:ext cx="6963128" cy="4387837"/>
          </a:xfrm>
          <a:prstGeom prst="rect">
            <a:avLst/>
          </a:prstGeom>
          <a:noFill/>
          <a:ln>
            <a:noFill/>
          </a:ln>
        </p:spPr>
      </p:pic>
      <p:sp>
        <p:nvSpPr>
          <p:cNvPr id="2428" name="Google Shape;2428;p203"/>
          <p:cNvSpPr txBox="1"/>
          <p:nvPr>
            <p:ph idx="11" type="ftr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DC &amp; CV LAB. CSIE NTU</a:t>
            </a:r>
            <a:endParaRPr/>
          </a:p>
        </p:txBody>
      </p:sp>
      <p:sp>
        <p:nvSpPr>
          <p:cNvPr id="2429" name="Google Shape;2429;p203"/>
          <p:cNvSpPr txBox="1"/>
          <p:nvPr>
            <p:ph idx="12" type="sldNum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3" name="Shape 2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4" name="Google Shape;2434;p204"/>
          <p:cNvSpPr txBox="1"/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Font typeface="Times New Roman"/>
              <a:buNone/>
            </a:pPr>
            <a:r>
              <a:rPr lang="en-US" sz="4400"/>
              <a:t>5. Second-Derivative Operators</a:t>
            </a:r>
            <a:endParaRPr sz="4400"/>
          </a:p>
        </p:txBody>
      </p:sp>
      <p:sp>
        <p:nvSpPr>
          <p:cNvPr id="2435" name="Google Shape;2435;p204"/>
          <p:cNvSpPr txBox="1"/>
          <p:nvPr>
            <p:ph idx="1" type="body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/>
          <a:p>
            <a:pPr indent="-127000" lvl="0" marL="9144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●"/>
            </a:pPr>
            <a:r>
              <a:rPr lang="en-US"/>
              <a:t> The pixels in Fig. 2(b) between x0 ~ x1 and x2 ~ x3 are considered as 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    edge points. </a:t>
            </a:r>
            <a:endParaRPr/>
          </a:p>
          <a:p>
            <a:pPr indent="-127000" lvl="0" marL="9144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●"/>
            </a:pPr>
            <a:r>
              <a:rPr lang="en-US"/>
              <a:t> As a result, </a:t>
            </a:r>
            <a:r>
              <a:rPr lang="en-US">
                <a:solidFill>
                  <a:srgbClr val="FF0000"/>
                </a:solidFill>
              </a:rPr>
              <a:t>too many edge points occur</a:t>
            </a:r>
            <a:r>
              <a:rPr lang="en-US"/>
              <a:t>, which causes an edge 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    localization problem: </a:t>
            </a:r>
            <a:r>
              <a:rPr lang="en-US">
                <a:solidFill>
                  <a:srgbClr val="FF0000"/>
                </a:solidFill>
              </a:rPr>
              <a:t>Where is the true location of the edge? </a:t>
            </a:r>
            <a:endParaRPr/>
          </a:p>
          <a:p>
            <a:pPr indent="-127000" lvl="0" marL="9144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●"/>
            </a:pPr>
            <a:r>
              <a:rPr lang="en-US"/>
              <a:t> Therefore, </a:t>
            </a:r>
            <a:r>
              <a:rPr lang="en-US">
                <a:solidFill>
                  <a:srgbClr val="FF0000"/>
                </a:solidFill>
              </a:rPr>
              <a:t>a good edge detector should not generate multiple responses 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>
                <a:solidFill>
                  <a:srgbClr val="FF0000"/>
                </a:solidFill>
              </a:rPr>
              <a:t>    to a single edge</a:t>
            </a:r>
            <a:r>
              <a:rPr lang="en-US"/>
              <a:t>. To solve this problem, the second-derivative-based 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    edge detectors have been developed.</a:t>
            </a:r>
            <a:endParaRPr/>
          </a:p>
        </p:txBody>
      </p:sp>
      <p:sp>
        <p:nvSpPr>
          <p:cNvPr id="2436" name="Google Shape;2436;p204"/>
          <p:cNvSpPr txBox="1"/>
          <p:nvPr>
            <p:ph idx="11" type="ftr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DC &amp; CV LAB. CSIE NTU</a:t>
            </a:r>
            <a:endParaRPr/>
          </a:p>
        </p:txBody>
      </p:sp>
      <p:sp>
        <p:nvSpPr>
          <p:cNvPr id="2437" name="Google Shape;2437;p204"/>
          <p:cNvSpPr txBox="1"/>
          <p:nvPr>
            <p:ph idx="12" type="sldNum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38" name="Google Shape;2438;p204"/>
          <p:cNvSpPr txBox="1"/>
          <p:nvPr/>
        </p:nvSpPr>
        <p:spPr>
          <a:xfrm>
            <a:off x="827366" y="5977467"/>
            <a:ext cx="7543801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Source: B. Wiley, "Wiley Encyclopedia of Computer Science and Engineering," John Wiley &amp; Sons, Inc., Mar. 2007.</a:t>
            </a:r>
            <a:endParaRPr/>
          </a:p>
        </p:txBody>
      </p:sp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2" name="Shape 2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3" name="Google Shape;2443;p205"/>
          <p:cNvSpPr txBox="1"/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Times New Roman"/>
              <a:buNone/>
            </a:pPr>
            <a:r>
              <a:rPr lang="en-US"/>
              <a:t>5.1 Laplacian Edge Detector</a:t>
            </a:r>
            <a:endParaRPr/>
          </a:p>
        </p:txBody>
      </p:sp>
      <p:sp>
        <p:nvSpPr>
          <p:cNvPr id="2444" name="Google Shape;2444;p205"/>
          <p:cNvSpPr txBox="1"/>
          <p:nvPr>
            <p:ph idx="11" type="ftr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DC &amp; CV LAB. CSIE NTU</a:t>
            </a:r>
            <a:endParaRPr/>
          </a:p>
        </p:txBody>
      </p:sp>
      <p:sp>
        <p:nvSpPr>
          <p:cNvPr id="2445" name="Google Shape;2445;p205"/>
          <p:cNvSpPr txBox="1"/>
          <p:nvPr>
            <p:ph idx="12" type="sldNum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46" name="Google Shape;2446;p205"/>
          <p:cNvSpPr txBox="1"/>
          <p:nvPr/>
        </p:nvSpPr>
        <p:spPr>
          <a:xfrm>
            <a:off x="827366" y="5977467"/>
            <a:ext cx="7543801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Source: B. Wiley, "Wiley Encyclopedia of Computer Science and Engineering," John Wiley &amp; Sons, Inc., Mar. 2007.</a:t>
            </a:r>
            <a:endParaRPr/>
          </a:p>
        </p:txBody>
      </p:sp>
      <p:sp>
        <p:nvSpPr>
          <p:cNvPr id="2447" name="Google Shape;2447;p205"/>
          <p:cNvSpPr txBox="1"/>
          <p:nvPr>
            <p:ph idx="1" type="body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2400"/>
              <a:t>The Laplacian of a function </a:t>
            </a:r>
            <a:r>
              <a:rPr i="1" lang="en-US" sz="2400"/>
              <a:t>f(x, y) </a:t>
            </a:r>
            <a:r>
              <a:rPr lang="en-US" sz="2400"/>
              <a:t>is given by Equation (11):</a:t>
            </a:r>
            <a:endParaRPr/>
          </a:p>
          <a:p>
            <a:pPr indent="0" lvl="0" marL="9144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2400"/>
          </a:p>
          <a:p>
            <a:pPr indent="0" lvl="0" marL="9144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2400"/>
          </a:p>
          <a:p>
            <a:pPr indent="0" lvl="0" marL="9144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2400"/>
          </a:p>
        </p:txBody>
      </p:sp>
      <p:pic>
        <p:nvPicPr>
          <p:cNvPr descr="一張含有 文字, 字型, 白色, 行 的圖片&#10;&#10;自動產生的描述" id="2448" name="Google Shape;2448;p20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80917" y="2608143"/>
            <a:ext cx="6027883" cy="10081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452" name="Shape 2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3" name="Google Shape;2453;p206"/>
          <p:cNvSpPr txBox="1"/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Times New Roman"/>
              <a:buNone/>
            </a:pPr>
            <a:r>
              <a:rPr lang="en-US"/>
              <a:t>5.1 Laplacian Edge Detector</a:t>
            </a:r>
            <a:endParaRPr/>
          </a:p>
        </p:txBody>
      </p:sp>
      <p:sp>
        <p:nvSpPr>
          <p:cNvPr id="2454" name="Google Shape;2454;p206"/>
          <p:cNvSpPr txBox="1"/>
          <p:nvPr>
            <p:ph idx="11" type="ftr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DC &amp; CV LAB. CSIE NTU</a:t>
            </a:r>
            <a:endParaRPr/>
          </a:p>
        </p:txBody>
      </p:sp>
      <p:sp>
        <p:nvSpPr>
          <p:cNvPr id="2455" name="Google Shape;2455;p206"/>
          <p:cNvSpPr txBox="1"/>
          <p:nvPr>
            <p:ph idx="12" type="sldNum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56" name="Google Shape;2456;p206"/>
          <p:cNvSpPr txBox="1"/>
          <p:nvPr/>
        </p:nvSpPr>
        <p:spPr>
          <a:xfrm>
            <a:off x="827366" y="5977467"/>
            <a:ext cx="7543801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Source: B. Wiley, "Wiley Encyclopedia of Computer Science and Engineering," John Wiley &amp; Sons, Inc., Mar. 2007.</a:t>
            </a:r>
            <a:endParaRPr/>
          </a:p>
        </p:txBody>
      </p:sp>
      <p:sp>
        <p:nvSpPr>
          <p:cNvPr id="2457" name="Google Shape;2457;p206"/>
          <p:cNvSpPr txBox="1"/>
          <p:nvPr>
            <p:ph idx="1" type="body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2400"/>
              <a:t>The discrete Laplacian convolution mask is constructed as follows: 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400"/>
              <a:buNone/>
            </a:pPr>
            <a:r>
              <a:rPr lang="en-US" sz="2400"/>
              <a:t>For a digital image, </a:t>
            </a:r>
            <a:r>
              <a:rPr i="1" lang="en-US" sz="2400"/>
              <a:t>G</a:t>
            </a:r>
            <a:r>
              <a:rPr baseline="-25000" i="1" lang="en-US" sz="2400"/>
              <a:t>x</a:t>
            </a:r>
            <a:r>
              <a:rPr lang="en-US" sz="2400"/>
              <a:t> is approximated by the difference </a:t>
            </a:r>
            <a:endParaRPr sz="2400"/>
          </a:p>
        </p:txBody>
      </p:sp>
      <p:pic>
        <p:nvPicPr>
          <p:cNvPr descr="一張含有 文字, 字型, 白色, 收據 的圖片&#10;&#10;自動產生的描述" id="2458" name="Google Shape;2458;p20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50245" y="3429000"/>
            <a:ext cx="6443509" cy="22322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18"/>
          <p:cNvSpPr txBox="1"/>
          <p:nvPr>
            <p:ph type="title"/>
          </p:nvPr>
        </p:nvSpPr>
        <p:spPr>
          <a:xfrm>
            <a:off x="822960" y="286604"/>
            <a:ext cx="832104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imes New Roman"/>
              <a:buNone/>
            </a:pPr>
            <a:r>
              <a:rPr lang="en-US">
                <a:solidFill>
                  <a:schemeClr val="dk1"/>
                </a:solidFill>
              </a:rPr>
              <a:t>7.2 Noise Cleaning </a:t>
            </a:r>
            <a:br>
              <a:rPr lang="en-US">
                <a:solidFill>
                  <a:schemeClr val="dk1"/>
                </a:solidFill>
              </a:rPr>
            </a:br>
            <a:r>
              <a:rPr lang="en-US">
                <a:solidFill>
                  <a:schemeClr val="dk1"/>
                </a:solidFill>
              </a:rPr>
              <a:t>-Gaussian filter</a:t>
            </a:r>
            <a:endParaRPr b="0">
              <a:solidFill>
                <a:schemeClr val="dk1"/>
              </a:solidFill>
            </a:endParaRPr>
          </a:p>
        </p:txBody>
      </p:sp>
      <p:sp>
        <p:nvSpPr>
          <p:cNvPr id="378" name="Google Shape;378;p18"/>
          <p:cNvSpPr txBox="1"/>
          <p:nvPr>
            <p:ph idx="1" type="body"/>
          </p:nvPr>
        </p:nvSpPr>
        <p:spPr>
          <a:xfrm>
            <a:off x="822959" y="1845734"/>
            <a:ext cx="7543801" cy="43915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9144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9144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9144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9144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9144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9144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79" name="Google Shape;379;p18"/>
          <p:cNvSpPr txBox="1"/>
          <p:nvPr>
            <p:ph idx="11" type="ftr"/>
          </p:nvPr>
        </p:nvSpPr>
        <p:spPr>
          <a:xfrm>
            <a:off x="3124200" y="64008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</a:rPr>
              <a:t>DC &amp; CV LAB.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CSIE NTU</a:t>
            </a:r>
            <a:endParaRPr/>
          </a:p>
        </p:txBody>
      </p:sp>
      <p:sp>
        <p:nvSpPr>
          <p:cNvPr id="380" name="Google Shape;380;p18"/>
          <p:cNvSpPr txBox="1"/>
          <p:nvPr>
            <p:ph idx="12" type="sldNum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https://chart.googleapis.com/chart?cht=tx&amp;chl=f(x)%3D%5Cfrac%7B1%7D%7B%5Csigma%5Csqrt%7B2%5Cpi%20%7D%20%7D%7De%5E%7B-(x-%5Cmu%20)%5E%7B2%7D%2F2%5Csigma%5E%7B2%7D%7D&amp;chs=120" id="381" name="Google Shape;381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3161" y="1905069"/>
            <a:ext cx="4104456" cy="9269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chart.googleapis.com/chart?cht=tx&amp;chl=f(x)%3D%5Cfrac%7B1%7D%7B%5Csigma%5Csqrt%7B2%5Cpi%20%7D%20%7D%7De%5E%7B-x%5E%7B2%7D%2F2%5Csigma%5E%7B2%7D%7D&amp;chs=120" id="382" name="Google Shape;382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43161" y="3179102"/>
            <a:ext cx="3516977" cy="9194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chart.googleapis.com/chart?cht=tx&amp;chl=G(x%2Cy)%3D%5Cfrac%7B1%7D%7B2%5Cpi%20%5Csigma%20%5E%7B2%7D%7De%5E%7B-(x%5E2%2By%5E2)%2F2%5Csigma%5E2%7D&amp;chs=80" id="383" name="Google Shape;383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43161" y="4581128"/>
            <a:ext cx="4838700" cy="76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462" name="Shape 2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3" name="Google Shape;2463;p207"/>
          <p:cNvSpPr txBox="1"/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Times New Roman"/>
              <a:buNone/>
            </a:pPr>
            <a:r>
              <a:rPr lang="en-US"/>
              <a:t>5.1 Laplacian Edge Detector</a:t>
            </a:r>
            <a:endParaRPr/>
          </a:p>
        </p:txBody>
      </p:sp>
      <p:sp>
        <p:nvSpPr>
          <p:cNvPr id="2464" name="Google Shape;2464;p207"/>
          <p:cNvSpPr txBox="1"/>
          <p:nvPr>
            <p:ph idx="11" type="ftr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DC &amp; CV LAB. CSIE NTU</a:t>
            </a:r>
            <a:endParaRPr/>
          </a:p>
        </p:txBody>
      </p:sp>
      <p:sp>
        <p:nvSpPr>
          <p:cNvPr id="2465" name="Google Shape;2465;p207"/>
          <p:cNvSpPr txBox="1"/>
          <p:nvPr>
            <p:ph idx="12" type="sldNum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66" name="Google Shape;2466;p207"/>
          <p:cNvSpPr txBox="1"/>
          <p:nvPr/>
        </p:nvSpPr>
        <p:spPr>
          <a:xfrm>
            <a:off x="827366" y="5977467"/>
            <a:ext cx="7543801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Source: B. Wiley, "Wiley Encyclopedia of Computer Science and Engineering," John Wiley &amp; Sons, Inc., Mar. 2007.</a:t>
            </a:r>
            <a:endParaRPr/>
          </a:p>
        </p:txBody>
      </p:sp>
      <p:sp>
        <p:nvSpPr>
          <p:cNvPr id="2467" name="Google Shape;2467;p207"/>
          <p:cNvSpPr txBox="1"/>
          <p:nvPr>
            <p:ph idx="1" type="body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2400"/>
              <a:t>This approximation is centered at the pixel (</a:t>
            </a:r>
            <a:r>
              <a:rPr i="1" lang="en-US" sz="2400"/>
              <a:t>x</a:t>
            </a:r>
            <a:r>
              <a:rPr lang="en-US" sz="2400"/>
              <a:t> + 1, </a:t>
            </a:r>
            <a:r>
              <a:rPr i="1" lang="en-US" sz="2400"/>
              <a:t>y</a:t>
            </a:r>
            <a:r>
              <a:rPr lang="en-US" sz="2400"/>
              <a:t>). By replacing pixel </a:t>
            </a:r>
            <a:r>
              <a:rPr i="1" lang="en-US" sz="2400"/>
              <a:t>x </a:t>
            </a:r>
            <a:r>
              <a:rPr lang="en-US" sz="2400"/>
              <a:t>+ 1 with </a:t>
            </a:r>
            <a:r>
              <a:rPr i="1" lang="en-US" sz="2400"/>
              <a:t>x</a:t>
            </a:r>
            <a:r>
              <a:rPr lang="en-US" sz="2400"/>
              <a:t>, we have</a:t>
            </a:r>
            <a:endParaRPr/>
          </a:p>
          <a:p>
            <a:pPr indent="0" lvl="0" marL="9144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2400"/>
          </a:p>
          <a:p>
            <a:pPr indent="0" lvl="0" marL="9144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2400"/>
          </a:p>
          <a:p>
            <a:pPr indent="0" lvl="0" marL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400"/>
              <a:buNone/>
            </a:pPr>
            <a:r>
              <a:rPr lang="en-US" sz="2400"/>
              <a:t>Similarly,</a:t>
            </a:r>
            <a:endParaRPr sz="2400"/>
          </a:p>
        </p:txBody>
      </p:sp>
      <p:pic>
        <p:nvPicPr>
          <p:cNvPr descr="一張含有 文字, 字型, 白色, 行 的圖片&#10;&#10;自動產生的描述" id="2468" name="Google Shape;2468;p207"/>
          <p:cNvPicPr preferRelativeResize="0"/>
          <p:nvPr/>
        </p:nvPicPr>
        <p:blipFill rotWithShape="1">
          <a:blip r:embed="rId3">
            <a:alphaModFix/>
          </a:blip>
          <a:srcRect b="5566" l="0" r="0" t="6472"/>
          <a:stretch/>
        </p:blipFill>
        <p:spPr>
          <a:xfrm>
            <a:off x="1259748" y="2636912"/>
            <a:ext cx="6624504" cy="108012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一張含有 文字, 字型, 白色, 筆跡 的圖片&#10;&#10;自動產生的描述" id="2469" name="Google Shape;2469;p20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21895" y="4307724"/>
            <a:ext cx="6700210" cy="12815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473" name="Shape 2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4" name="Google Shape;2474;p208"/>
          <p:cNvSpPr txBox="1"/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Times New Roman"/>
              <a:buNone/>
            </a:pPr>
            <a:r>
              <a:rPr lang="en-US"/>
              <a:t>5.1 Laplacian Edge Detector</a:t>
            </a:r>
            <a:endParaRPr/>
          </a:p>
        </p:txBody>
      </p:sp>
      <p:sp>
        <p:nvSpPr>
          <p:cNvPr id="2475" name="Google Shape;2475;p208"/>
          <p:cNvSpPr txBox="1"/>
          <p:nvPr>
            <p:ph idx="11" type="ftr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DC &amp; CV LAB. CSIE NTU</a:t>
            </a:r>
            <a:endParaRPr/>
          </a:p>
        </p:txBody>
      </p:sp>
      <p:sp>
        <p:nvSpPr>
          <p:cNvPr id="2476" name="Google Shape;2476;p208"/>
          <p:cNvSpPr txBox="1"/>
          <p:nvPr>
            <p:ph idx="12" type="sldNum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77" name="Google Shape;2477;p208"/>
          <p:cNvSpPr txBox="1"/>
          <p:nvPr/>
        </p:nvSpPr>
        <p:spPr>
          <a:xfrm>
            <a:off x="827366" y="5977467"/>
            <a:ext cx="7543801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Source: B. Wiley, "Wiley Encyclopedia of Computer Science and Engineering," John Wiley &amp; Sons, Inc., Mar. 2007.</a:t>
            </a:r>
            <a:endParaRPr/>
          </a:p>
        </p:txBody>
      </p:sp>
      <p:sp>
        <p:nvSpPr>
          <p:cNvPr id="2478" name="Google Shape;2478;p208"/>
          <p:cNvSpPr txBox="1"/>
          <p:nvPr>
            <p:ph idx="1" type="body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2400"/>
              <a:t>By combining the </a:t>
            </a:r>
            <a:r>
              <a:rPr i="1" lang="en-US" sz="2400"/>
              <a:t>x</a:t>
            </a:r>
            <a:r>
              <a:rPr lang="en-US" sz="2400"/>
              <a:t> and </a:t>
            </a:r>
            <a:r>
              <a:rPr i="1" lang="en-US" sz="2400"/>
              <a:t>y</a:t>
            </a:r>
            <a:r>
              <a:rPr lang="en-US" sz="2400"/>
              <a:t> second partial derivatives, the Laplacian convolution mask can be approximated as follows:</a:t>
            </a:r>
            <a:endParaRPr sz="2400"/>
          </a:p>
        </p:txBody>
      </p:sp>
      <p:pic>
        <p:nvPicPr>
          <p:cNvPr descr="一張含有 字型, 文字, 印刷術, 白色 的圖片&#10;&#10;自動產生的描述" id="2479" name="Google Shape;2479;p20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71873" y="2852936"/>
            <a:ext cx="6400254" cy="14087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3" name="Shape 2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4" name="Google Shape;2484;p209"/>
          <p:cNvSpPr txBox="1"/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Times New Roman"/>
              <a:buNone/>
            </a:pPr>
            <a:r>
              <a:rPr lang="en-US"/>
              <a:t>5.1 Laplacian Edge Detector</a:t>
            </a:r>
            <a:endParaRPr/>
          </a:p>
        </p:txBody>
      </p:sp>
      <p:sp>
        <p:nvSpPr>
          <p:cNvPr id="2485" name="Google Shape;2485;p209"/>
          <p:cNvSpPr txBox="1"/>
          <p:nvPr>
            <p:ph idx="11" type="ftr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DC &amp; CV LAB. CSIE NTU</a:t>
            </a:r>
            <a:endParaRPr/>
          </a:p>
        </p:txBody>
      </p:sp>
      <p:sp>
        <p:nvSpPr>
          <p:cNvPr id="2486" name="Google Shape;2486;p209"/>
          <p:cNvSpPr txBox="1"/>
          <p:nvPr>
            <p:ph idx="12" type="sldNum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87" name="Google Shape;2487;p209"/>
          <p:cNvSpPr txBox="1"/>
          <p:nvPr/>
        </p:nvSpPr>
        <p:spPr>
          <a:xfrm>
            <a:off x="827366" y="5977467"/>
            <a:ext cx="7543801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Source: B. Wiley, "Wiley Encyclopedia of Computer Science and Engineering," John Wiley &amp; Sons, Inc., Mar. 2007.</a:t>
            </a:r>
            <a:endParaRPr/>
          </a:p>
        </p:txBody>
      </p:sp>
      <p:sp>
        <p:nvSpPr>
          <p:cNvPr id="2488" name="Google Shape;2488;p209"/>
          <p:cNvSpPr txBox="1"/>
          <p:nvPr>
            <p:ph idx="1" type="body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2400"/>
              <a:t>Pros and Cons:</a:t>
            </a:r>
            <a:endParaRPr/>
          </a:p>
          <a:p>
            <a:pPr indent="-152400" lvl="0" marL="9144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●"/>
            </a:pPr>
            <a:r>
              <a:rPr lang="en-US" sz="2400"/>
              <a:t> Omnidirectional (isotropic), and it </a:t>
            </a:r>
            <a:r>
              <a:rPr lang="en-US" sz="2400">
                <a:solidFill>
                  <a:srgbClr val="FF0000"/>
                </a:solidFill>
              </a:rPr>
              <a:t>highlights edges in all 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>
                <a:solidFill>
                  <a:srgbClr val="FF0000"/>
                </a:solidFill>
              </a:rPr>
              <a:t>    directions</a:t>
            </a:r>
            <a:r>
              <a:rPr lang="en-US" sz="2400"/>
              <a:t>.</a:t>
            </a:r>
            <a:endParaRPr/>
          </a:p>
          <a:p>
            <a:pPr indent="-152400" lvl="0" marL="9144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●"/>
            </a:pPr>
            <a:r>
              <a:rPr lang="en-US" sz="2400"/>
              <a:t> Generates closed curves of the edge contours.</a:t>
            </a:r>
            <a:endParaRPr/>
          </a:p>
          <a:p>
            <a:pPr indent="-152400" lvl="0" marL="9144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●"/>
            </a:pPr>
            <a:r>
              <a:rPr lang="en-US" sz="2400"/>
              <a:t> Seldom used in real-world computer vision applications 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/>
              <a:t>    because it is </a:t>
            </a:r>
            <a:r>
              <a:rPr lang="en-US" sz="2400">
                <a:solidFill>
                  <a:srgbClr val="FF0000"/>
                </a:solidFill>
              </a:rPr>
              <a:t>too sensitive to image noise</a:t>
            </a:r>
            <a:r>
              <a:rPr lang="en-US" sz="2400"/>
              <a:t>.</a:t>
            </a:r>
            <a:endParaRPr/>
          </a:p>
          <a:p>
            <a:pPr indent="-152400" lvl="0" marL="9144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●"/>
            </a:pPr>
            <a:r>
              <a:rPr lang="en-US" sz="2400"/>
              <a:t> May generate </a:t>
            </a:r>
            <a:r>
              <a:rPr lang="en-US" sz="2400">
                <a:solidFill>
                  <a:srgbClr val="FF0000"/>
                </a:solidFill>
              </a:rPr>
              <a:t>spurious edges </a:t>
            </a:r>
            <a:r>
              <a:rPr lang="en-US" sz="2400"/>
              <a:t>because of image noise.</a:t>
            </a:r>
            <a:endParaRPr sz="2400"/>
          </a:p>
        </p:txBody>
      </p:sp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492" name="Shape 2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3" name="Google Shape;2493;p210"/>
          <p:cNvSpPr txBox="1"/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Times New Roman"/>
              <a:buNone/>
            </a:pPr>
            <a:r>
              <a:rPr lang="en-US"/>
              <a:t>5.1 Laplacian Edge Detector</a:t>
            </a:r>
            <a:endParaRPr/>
          </a:p>
        </p:txBody>
      </p:sp>
      <p:pic>
        <p:nvPicPr>
          <p:cNvPr descr="一張含有 文字, 圖表, 行, 繪圖 的圖片&#10;&#10;自動產生的描述" id="2494" name="Google Shape;2494;p210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4779" y="1958070"/>
            <a:ext cx="8274441" cy="3798688"/>
          </a:xfrm>
          <a:prstGeom prst="rect">
            <a:avLst/>
          </a:prstGeom>
          <a:noFill/>
          <a:ln>
            <a:noFill/>
          </a:ln>
        </p:spPr>
      </p:pic>
      <p:sp>
        <p:nvSpPr>
          <p:cNvPr id="2495" name="Google Shape;2495;p210"/>
          <p:cNvSpPr txBox="1"/>
          <p:nvPr>
            <p:ph idx="11" type="ftr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DC &amp; CV LAB. CSIE NTU</a:t>
            </a:r>
            <a:endParaRPr/>
          </a:p>
        </p:txBody>
      </p:sp>
      <p:sp>
        <p:nvSpPr>
          <p:cNvPr id="2496" name="Google Shape;2496;p210"/>
          <p:cNvSpPr txBox="1"/>
          <p:nvPr>
            <p:ph idx="12" type="sldNum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97" name="Google Shape;2497;p210"/>
          <p:cNvSpPr txBox="1"/>
          <p:nvPr/>
        </p:nvSpPr>
        <p:spPr>
          <a:xfrm>
            <a:off x="827366" y="5977467"/>
            <a:ext cx="7543801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Source: B. Wiley, "Wiley Encyclopedia of Computer Science and Engineering," John Wiley &amp; Sons, Inc., Mar. 2007.</a:t>
            </a:r>
            <a:endParaRPr/>
          </a:p>
        </p:txBody>
      </p:sp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501" name="Shape 2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2" name="Google Shape;2502;p211"/>
          <p:cNvSpPr txBox="1"/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Font typeface="Times New Roman"/>
              <a:buNone/>
            </a:pPr>
            <a:r>
              <a:rPr lang="en-US" sz="4000"/>
              <a:t>5.2 Marr Hildreth—Laplacian of Gaussian</a:t>
            </a:r>
            <a:endParaRPr sz="4000"/>
          </a:p>
        </p:txBody>
      </p:sp>
      <p:sp>
        <p:nvSpPr>
          <p:cNvPr id="2503" name="Google Shape;2503;p211"/>
          <p:cNvSpPr txBox="1"/>
          <p:nvPr>
            <p:ph idx="11" type="ftr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DC &amp; CV LAB. CSIE NTU</a:t>
            </a:r>
            <a:endParaRPr/>
          </a:p>
        </p:txBody>
      </p:sp>
      <p:sp>
        <p:nvSpPr>
          <p:cNvPr id="2504" name="Google Shape;2504;p211"/>
          <p:cNvSpPr txBox="1"/>
          <p:nvPr>
            <p:ph idx="12" type="sldNum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505" name="Google Shape;2505;p211"/>
          <p:cNvSpPr txBox="1"/>
          <p:nvPr/>
        </p:nvSpPr>
        <p:spPr>
          <a:xfrm>
            <a:off x="827366" y="5977467"/>
            <a:ext cx="7543801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Source: B. Wiley, "Wiley Encyclopedia of Computer Science and Engineering," John Wiley &amp; Sons, Inc., Mar. 2007.</a:t>
            </a:r>
            <a:endParaRPr/>
          </a:p>
        </p:txBody>
      </p:sp>
      <p:sp>
        <p:nvSpPr>
          <p:cNvPr id="2506" name="Google Shape;2506;p211"/>
          <p:cNvSpPr txBox="1"/>
          <p:nvPr>
            <p:ph idx="1" type="body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/>
          <a:p>
            <a:pPr indent="-152400" lvl="0" marL="9144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 "/>
            </a:pPr>
            <a:r>
              <a:rPr lang="en-US" sz="2400"/>
              <a:t>Strong arguments for the Laplacian of Gaussian (LoG):</a:t>
            </a:r>
            <a:endParaRPr/>
          </a:p>
          <a:p>
            <a:pPr indent="-152400" lvl="0" marL="9144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400"/>
              <a:buChar char=" "/>
            </a:pPr>
            <a:r>
              <a:rPr lang="en-US" sz="2400"/>
              <a:t>1. The LoG operator can be applied to detecting multiscales of edges.</a:t>
            </a:r>
            <a:endParaRPr/>
          </a:p>
          <a:p>
            <a:pPr indent="-152400" lvl="0" marL="9144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400"/>
              <a:buChar char=" "/>
            </a:pPr>
            <a:r>
              <a:rPr lang="en-US" sz="2400"/>
              <a:t>2. The LoG is based on the filtering of the image with a Gaussian smoothing filter </a:t>
            </a:r>
            <a:r>
              <a:rPr lang="en-US" sz="2400">
                <a:solidFill>
                  <a:srgbClr val="FF0000"/>
                </a:solidFill>
              </a:rPr>
              <a:t>reducing the noise sensitivity problem when zero crossing is used for edge detection</a:t>
            </a:r>
            <a:r>
              <a:rPr lang="en-US" sz="2400"/>
              <a:t>.</a:t>
            </a:r>
            <a:endParaRPr/>
          </a:p>
          <a:p>
            <a:pPr indent="-152400" lvl="0" marL="9144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400"/>
              <a:buChar char=" "/>
            </a:pPr>
            <a:r>
              <a:rPr lang="en-US" sz="2400"/>
              <a:t>3. A zero crossing in the LoG is isotropic and corresponds to an extreme value in the first derivative.</a:t>
            </a:r>
            <a:endParaRPr sz="2400"/>
          </a:p>
        </p:txBody>
      </p:sp>
    </p:spTree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0" name="Shape 2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1" name="Google Shape;2511;p212"/>
          <p:cNvSpPr txBox="1"/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Font typeface="Times New Roman"/>
              <a:buNone/>
            </a:pPr>
            <a:r>
              <a:rPr lang="en-US" sz="4000"/>
              <a:t>5.2 Marr Hildreth—Laplacian of Gaussian</a:t>
            </a:r>
            <a:endParaRPr sz="4000"/>
          </a:p>
        </p:txBody>
      </p:sp>
      <p:sp>
        <p:nvSpPr>
          <p:cNvPr id="2512" name="Google Shape;2512;p212"/>
          <p:cNvSpPr txBox="1"/>
          <p:nvPr>
            <p:ph idx="11" type="ftr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DC &amp; CV LAB. CSIE NTU</a:t>
            </a:r>
            <a:endParaRPr/>
          </a:p>
        </p:txBody>
      </p:sp>
      <p:sp>
        <p:nvSpPr>
          <p:cNvPr id="2513" name="Google Shape;2513;p212"/>
          <p:cNvSpPr txBox="1"/>
          <p:nvPr>
            <p:ph idx="12" type="sldNum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514" name="Google Shape;2514;p212"/>
          <p:cNvSpPr txBox="1"/>
          <p:nvPr/>
        </p:nvSpPr>
        <p:spPr>
          <a:xfrm>
            <a:off x="827366" y="5977467"/>
            <a:ext cx="7543801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Source: B. Wiley, "Wiley Encyclopedia of Computer Science and Engineering," John Wiley &amp; Sons, Inc., Mar. 2007.</a:t>
            </a:r>
            <a:endParaRPr/>
          </a:p>
        </p:txBody>
      </p:sp>
      <p:sp>
        <p:nvSpPr>
          <p:cNvPr id="2515" name="Google Shape;2515;p212"/>
          <p:cNvSpPr txBox="1"/>
          <p:nvPr>
            <p:ph idx="1" type="body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2400"/>
              <a:t>Theoretically the convolution of the input image </a:t>
            </a:r>
            <a:r>
              <a:rPr i="1" lang="en-US" sz="2400"/>
              <a:t>f(x,y)</a:t>
            </a:r>
            <a:r>
              <a:rPr lang="en-US" sz="2400"/>
              <a:t> with a two-dimensional (2-D) Gaussian filter </a:t>
            </a:r>
            <a:r>
              <a:rPr i="1" lang="en-US" sz="2400"/>
              <a:t>G(x,y)</a:t>
            </a:r>
            <a:r>
              <a:rPr lang="en-US" sz="2400"/>
              <a:t> can be expressed as</a:t>
            </a:r>
            <a:endParaRPr sz="2400"/>
          </a:p>
        </p:txBody>
      </p:sp>
      <p:pic>
        <p:nvPicPr>
          <p:cNvPr descr="一張含有 文字, 字型, 白色, 筆跡 的圖片&#10;&#10;自動產生的描述" id="2516" name="Google Shape;2516;p2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7762" y="3212976"/>
            <a:ext cx="6568476" cy="14622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520" name="Shape 2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1" name="Google Shape;2521;p213"/>
          <p:cNvSpPr txBox="1"/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Font typeface="Times New Roman"/>
              <a:buNone/>
            </a:pPr>
            <a:r>
              <a:rPr lang="en-US" sz="4000"/>
              <a:t>5.2 Marr Hildreth—Laplacian of Gaussian</a:t>
            </a:r>
            <a:endParaRPr sz="4000"/>
          </a:p>
        </p:txBody>
      </p:sp>
      <p:pic>
        <p:nvPicPr>
          <p:cNvPr descr="一張含有 寫生, 圖畫, 圖表, 折紙 的圖片&#10;&#10;自動產生的描述" id="2522" name="Google Shape;2522;p213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4744" y="1868437"/>
            <a:ext cx="7774511" cy="3262419"/>
          </a:xfrm>
          <a:prstGeom prst="rect">
            <a:avLst/>
          </a:prstGeom>
          <a:noFill/>
          <a:ln>
            <a:noFill/>
          </a:ln>
        </p:spPr>
      </p:pic>
      <p:sp>
        <p:nvSpPr>
          <p:cNvPr id="2523" name="Google Shape;2523;p213"/>
          <p:cNvSpPr txBox="1"/>
          <p:nvPr>
            <p:ph idx="11" type="ftr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DC &amp; CV LAB. CSIE NTU</a:t>
            </a:r>
            <a:endParaRPr/>
          </a:p>
        </p:txBody>
      </p:sp>
      <p:sp>
        <p:nvSpPr>
          <p:cNvPr id="2524" name="Google Shape;2524;p213"/>
          <p:cNvSpPr txBox="1"/>
          <p:nvPr>
            <p:ph idx="12" type="sldNum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525" name="Google Shape;2525;p213"/>
          <p:cNvSpPr txBox="1"/>
          <p:nvPr/>
        </p:nvSpPr>
        <p:spPr>
          <a:xfrm>
            <a:off x="827366" y="5977467"/>
            <a:ext cx="7543801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Source: B. Wiley, "Wiley Encyclopedia of Computer Science and Engineering," John Wiley &amp; Sons, Inc., Mar. 2007.</a:t>
            </a:r>
            <a:endParaRPr/>
          </a:p>
        </p:txBody>
      </p:sp>
      <p:pic>
        <p:nvPicPr>
          <p:cNvPr descr="一張含有 文字, 字型, 白色, 印刷術 的圖片&#10;&#10;自動產生的描述" id="2526" name="Google Shape;2526;p213"/>
          <p:cNvPicPr preferRelativeResize="0"/>
          <p:nvPr/>
        </p:nvPicPr>
        <p:blipFill rotWithShape="1">
          <a:blip r:embed="rId4">
            <a:alphaModFix/>
          </a:blip>
          <a:srcRect b="16614" l="0" r="0" t="0"/>
          <a:stretch/>
        </p:blipFill>
        <p:spPr>
          <a:xfrm>
            <a:off x="2425142" y="5120638"/>
            <a:ext cx="4293716" cy="7257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0" name="Shape 2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1" name="Google Shape;2531;p214"/>
          <p:cNvSpPr txBox="1"/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Font typeface="Times New Roman"/>
              <a:buNone/>
            </a:pPr>
            <a:r>
              <a:rPr lang="en-US" sz="4000"/>
              <a:t>5.2 Marr Hildreth—Laplacian of Gaussian</a:t>
            </a:r>
            <a:endParaRPr sz="4000"/>
          </a:p>
        </p:txBody>
      </p:sp>
      <p:sp>
        <p:nvSpPr>
          <p:cNvPr id="2532" name="Google Shape;2532;p214"/>
          <p:cNvSpPr txBox="1"/>
          <p:nvPr>
            <p:ph idx="11" type="ftr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DC &amp; CV LAB. CSIE NTU</a:t>
            </a:r>
            <a:endParaRPr/>
          </a:p>
        </p:txBody>
      </p:sp>
      <p:sp>
        <p:nvSpPr>
          <p:cNvPr id="2533" name="Google Shape;2533;p214"/>
          <p:cNvSpPr txBox="1"/>
          <p:nvPr>
            <p:ph idx="12" type="sldNum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534" name="Google Shape;2534;p214"/>
          <p:cNvSpPr txBox="1"/>
          <p:nvPr/>
        </p:nvSpPr>
        <p:spPr>
          <a:xfrm>
            <a:off x="827366" y="5977467"/>
            <a:ext cx="7543801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Source: B. Wiley, "Wiley Encyclopedia of Computer Science and Engineering," John Wiley &amp; Sons, Inc., Mar. 2007.</a:t>
            </a:r>
            <a:endParaRPr/>
          </a:p>
        </p:txBody>
      </p:sp>
      <p:sp>
        <p:nvSpPr>
          <p:cNvPr id="2535" name="Google Shape;2535;p214"/>
          <p:cNvSpPr txBox="1"/>
          <p:nvPr>
            <p:ph idx="1" type="body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2400"/>
              <a:t>Then, the Laplacian (the second derivative) of the convolved image </a:t>
            </a:r>
            <a:r>
              <a:rPr i="1" lang="en-US" sz="2400"/>
              <a:t>S</a:t>
            </a:r>
            <a:r>
              <a:rPr lang="en-US" sz="2400"/>
              <a:t> is obtained by</a:t>
            </a:r>
            <a:endParaRPr sz="2400"/>
          </a:p>
        </p:txBody>
      </p:sp>
      <p:pic>
        <p:nvPicPr>
          <p:cNvPr descr="一張含有 文字, 字型, 白色, 筆跡 的圖片&#10;&#10;自動產生的描述" id="2536" name="Google Shape;2536;p2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72275" y="2996952"/>
            <a:ext cx="6599449" cy="14421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0" name="Shape 2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1" name="Google Shape;2541;p215"/>
          <p:cNvSpPr txBox="1"/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Font typeface="Times New Roman"/>
              <a:buNone/>
            </a:pPr>
            <a:r>
              <a:rPr lang="en-US" sz="4000"/>
              <a:t>5.2 Marr Hildreth—Laplacian of Gaussian</a:t>
            </a:r>
            <a:endParaRPr sz="4000"/>
          </a:p>
        </p:txBody>
      </p:sp>
      <p:sp>
        <p:nvSpPr>
          <p:cNvPr id="2542" name="Google Shape;2542;p215"/>
          <p:cNvSpPr txBox="1"/>
          <p:nvPr>
            <p:ph idx="11" type="ftr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DC &amp; CV LAB. CSIE NTU</a:t>
            </a:r>
            <a:endParaRPr/>
          </a:p>
        </p:txBody>
      </p:sp>
      <p:sp>
        <p:nvSpPr>
          <p:cNvPr id="2543" name="Google Shape;2543;p215"/>
          <p:cNvSpPr txBox="1"/>
          <p:nvPr>
            <p:ph idx="12" type="sldNum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544" name="Google Shape;2544;p215"/>
          <p:cNvSpPr txBox="1"/>
          <p:nvPr/>
        </p:nvSpPr>
        <p:spPr>
          <a:xfrm>
            <a:off x="827366" y="5977467"/>
            <a:ext cx="7543801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Source: B. Wiley, "Wiley Encyclopedia of Computer Science and Engineering," John Wiley &amp; Sons, Inc., Mar. 2007.</a:t>
            </a:r>
            <a:endParaRPr/>
          </a:p>
        </p:txBody>
      </p:sp>
      <p:sp>
        <p:nvSpPr>
          <p:cNvPr id="2545" name="Google Shape;2545;p215"/>
          <p:cNvSpPr txBox="1"/>
          <p:nvPr>
            <p:ph idx="1" type="body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2400"/>
              <a:t>The Laplacian of the Gaussian filter 𝛁</a:t>
            </a:r>
            <a:r>
              <a:rPr baseline="30000" lang="en-US" sz="2400"/>
              <a:t>2</a:t>
            </a:r>
            <a:r>
              <a:rPr i="1" lang="en-US" sz="2400"/>
              <a:t>G(x, y) </a:t>
            </a:r>
            <a:r>
              <a:rPr lang="en-US" sz="2400"/>
              <a:t>is defined as follows: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2400"/>
          </a:p>
          <a:p>
            <a:pPr indent="0" lvl="0" marL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2400"/>
          </a:p>
          <a:p>
            <a:pPr indent="0" lvl="0" marL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2400"/>
          </a:p>
          <a:p>
            <a:pPr indent="0" lvl="0" marL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400"/>
              <a:buNone/>
            </a:pPr>
            <a:r>
              <a:rPr lang="en-US" sz="2400"/>
              <a:t>where </a:t>
            </a:r>
            <a:r>
              <a:rPr i="1" lang="en-US" sz="2400"/>
              <a:t>σ</a:t>
            </a:r>
            <a:r>
              <a:rPr lang="en-US" sz="2400"/>
              <a:t> is the standard deviation, which also determines the spatial scale of the Gaussian.</a:t>
            </a:r>
            <a:endParaRPr sz="2400"/>
          </a:p>
        </p:txBody>
      </p:sp>
      <p:pic>
        <p:nvPicPr>
          <p:cNvPr descr="一張含有 字型, 文字, 白色, 行 的圖片&#10;&#10;自動產生的描述" id="2546" name="Google Shape;2546;p2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2599" y="2886391"/>
            <a:ext cx="7538802" cy="10852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0" name="Shape 2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1" name="Google Shape;2551;p216"/>
          <p:cNvSpPr txBox="1"/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Font typeface="Times New Roman"/>
              <a:buNone/>
            </a:pPr>
            <a:r>
              <a:rPr lang="en-US" sz="4000"/>
              <a:t>5.2 Marr Hildreth—Laplacian of Gaussian</a:t>
            </a:r>
            <a:endParaRPr sz="4000"/>
          </a:p>
        </p:txBody>
      </p:sp>
      <p:sp>
        <p:nvSpPr>
          <p:cNvPr id="2552" name="Google Shape;2552;p216"/>
          <p:cNvSpPr txBox="1"/>
          <p:nvPr>
            <p:ph idx="11" type="ftr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DC &amp; CV LAB. CSIE NTU</a:t>
            </a:r>
            <a:endParaRPr/>
          </a:p>
        </p:txBody>
      </p:sp>
      <p:sp>
        <p:nvSpPr>
          <p:cNvPr id="2553" name="Google Shape;2553;p216"/>
          <p:cNvSpPr txBox="1"/>
          <p:nvPr>
            <p:ph idx="12" type="sldNum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554" name="Google Shape;2554;p216"/>
          <p:cNvSpPr txBox="1"/>
          <p:nvPr/>
        </p:nvSpPr>
        <p:spPr>
          <a:xfrm>
            <a:off x="827366" y="5977467"/>
            <a:ext cx="7543801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Source: B. Wiley, "Wiley Encyclopedia of Computer Science and Engineering," John Wiley &amp; Sons, Inc., Mar. 2007.</a:t>
            </a:r>
            <a:endParaRPr/>
          </a:p>
        </p:txBody>
      </p:sp>
      <p:sp>
        <p:nvSpPr>
          <p:cNvPr id="2555" name="Google Shape;2555;p216"/>
          <p:cNvSpPr txBox="1"/>
          <p:nvPr>
            <p:ph idx="1" type="body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2400"/>
              <a:t>A 2-D LoG operation can be approximated by a convolution kernel. The size of the kernel is determined by the scale parameter </a:t>
            </a:r>
            <a:r>
              <a:rPr i="1" lang="en-US" sz="2400"/>
              <a:t>σ.</a:t>
            </a:r>
            <a:endParaRPr sz="2400"/>
          </a:p>
        </p:txBody>
      </p:sp>
      <p:pic>
        <p:nvPicPr>
          <p:cNvPr descr="一張含有 文字, 螢幕擷取畫面, 數字, 正方形 的圖片&#10;&#10;自動產生的描述" id="2556" name="Google Shape;2556;p2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63603" y="2958136"/>
            <a:ext cx="4462512" cy="29859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19"/>
          <p:cNvSpPr txBox="1"/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imes New Roman"/>
              <a:buNone/>
            </a:pPr>
            <a:r>
              <a:rPr lang="en-US">
                <a:solidFill>
                  <a:schemeClr val="dk1"/>
                </a:solidFill>
              </a:rPr>
              <a:t>7.2 Noise Cleaning </a:t>
            </a:r>
            <a:br>
              <a:rPr lang="en-US">
                <a:solidFill>
                  <a:schemeClr val="dk1"/>
                </a:solidFill>
              </a:rPr>
            </a:br>
            <a:r>
              <a:rPr lang="en-US">
                <a:solidFill>
                  <a:schemeClr val="dk1"/>
                </a:solidFill>
              </a:rPr>
              <a:t>-Gaussian filter</a:t>
            </a:r>
            <a:endParaRPr/>
          </a:p>
        </p:txBody>
      </p:sp>
      <p:sp>
        <p:nvSpPr>
          <p:cNvPr id="390" name="Google Shape;390;p19"/>
          <p:cNvSpPr txBox="1"/>
          <p:nvPr>
            <p:ph idx="1" type="body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/>
          <a:p>
            <a:pPr indent="0" lvl="0" marL="9144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9144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9144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9144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9144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9144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91" name="Google Shape;391;p19"/>
          <p:cNvSpPr txBox="1"/>
          <p:nvPr>
            <p:ph idx="11" type="ftr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DC &amp; CV LAB. CSIE NTU</a:t>
            </a:r>
            <a:endParaRPr/>
          </a:p>
        </p:txBody>
      </p:sp>
      <p:sp>
        <p:nvSpPr>
          <p:cNvPr id="392" name="Google Shape;392;p19"/>
          <p:cNvSpPr txBox="1"/>
          <p:nvPr>
            <p:ph idx="12" type="sldNum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https://www.ruanyifeng.com/blogimg/asset/201211/bg2012111410.png" id="393" name="Google Shape;393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7504" y="3278701"/>
            <a:ext cx="3838575" cy="27527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chart.googleapis.com/chart?cht=tx&amp;chl=G(x%2Cy)%3D%5Cfrac%7B1%7D%7B2%5Cpi%20%5Csigma%20%5E%7B2%7D%7De%5E%7B-(x%5E2%2By%5E2)%2F2%5Csigma%5E2%7D&amp;chs=80" id="394" name="Google Shape;394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15616" y="1926009"/>
            <a:ext cx="48387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p19"/>
          <p:cNvSpPr/>
          <p:nvPr/>
        </p:nvSpPr>
        <p:spPr>
          <a:xfrm>
            <a:off x="4994561" y="2818948"/>
            <a:ext cx="3347864" cy="405247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400"/>
              <a:buFont typeface="Arimo"/>
              <a:buNone/>
            </a:pPr>
            <a:r>
              <a:rPr b="0" i="0" lang="en-US" sz="1400" u="none" cap="none" strike="noStrike">
                <a:solidFill>
                  <a:srgbClr val="202124"/>
                </a:solidFill>
                <a:latin typeface="Arimo"/>
                <a:ea typeface="Arimo"/>
                <a:cs typeface="Arimo"/>
                <a:sym typeface="Arimo"/>
              </a:rPr>
              <a:t>Assuming σ=1.5, the weight matrix with blur radius of 1 is as follows:</a:t>
            </a: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https://www.ruanyifeng.com/blogimg/asset/201211/bg2012111411.png" id="396" name="Google Shape;396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427984" y="3224195"/>
            <a:ext cx="4124325" cy="282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217"/>
          <p:cNvSpPr txBox="1"/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Font typeface="Times New Roman"/>
              <a:buNone/>
            </a:pPr>
            <a:r>
              <a:rPr lang="en-US" sz="4000"/>
              <a:t>5.2 Marr Hildreth—Laplacian of Gaussian</a:t>
            </a:r>
            <a:endParaRPr sz="4000"/>
          </a:p>
        </p:txBody>
      </p:sp>
      <p:sp>
        <p:nvSpPr>
          <p:cNvPr id="2562" name="Google Shape;2562;p217"/>
          <p:cNvSpPr txBox="1"/>
          <p:nvPr>
            <p:ph idx="11" type="ftr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DC &amp; CV LAB. CSIE NTU</a:t>
            </a:r>
            <a:endParaRPr/>
          </a:p>
        </p:txBody>
      </p:sp>
      <p:sp>
        <p:nvSpPr>
          <p:cNvPr id="2563" name="Google Shape;2563;p217"/>
          <p:cNvSpPr txBox="1"/>
          <p:nvPr>
            <p:ph idx="12" type="sldNum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564" name="Google Shape;2564;p217"/>
          <p:cNvSpPr txBox="1"/>
          <p:nvPr/>
        </p:nvSpPr>
        <p:spPr>
          <a:xfrm>
            <a:off x="827366" y="5977467"/>
            <a:ext cx="7543801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Source: B. Wiley, "Wiley Encyclopedia of Computer Science and Engineering," John Wiley &amp; Sons, Inc., Mar. 2007.</a:t>
            </a:r>
            <a:endParaRPr/>
          </a:p>
        </p:txBody>
      </p:sp>
      <p:sp>
        <p:nvSpPr>
          <p:cNvPr id="2565" name="Google Shape;2565;p217"/>
          <p:cNvSpPr txBox="1"/>
          <p:nvPr>
            <p:ph idx="1" type="body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2400"/>
              <a:t>In summary, edge detection using the LoG consists of the following two steps: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400"/>
              <a:buNone/>
            </a:pPr>
            <a:r>
              <a:rPr lang="en-US" sz="2400"/>
              <a:t>1. Convolve the image with a 2-D LoG mask at a selected scale </a:t>
            </a:r>
            <a:r>
              <a:rPr i="1" lang="en-US" sz="2400"/>
              <a:t>σ</a:t>
            </a:r>
            <a:r>
              <a:rPr lang="en-US" sz="2400"/>
              <a:t>.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400"/>
              <a:buNone/>
            </a:pPr>
            <a:r>
              <a:rPr lang="en-US" sz="2400"/>
              <a:t>2. To find a zero crossing, we need to </a:t>
            </a:r>
            <a:r>
              <a:rPr lang="en-US" sz="2400">
                <a:solidFill>
                  <a:srgbClr val="FF0000"/>
                </a:solidFill>
              </a:rPr>
              <a:t>check four cases </a:t>
            </a:r>
            <a:r>
              <a:rPr lang="en-US" sz="2400"/>
              <a:t>for the signs of the two opposing neighboring pixels: up/down, right/left, and the two diagonals.</a:t>
            </a:r>
            <a:endParaRPr sz="2400"/>
          </a:p>
        </p:txBody>
      </p:sp>
    </p:spTree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9" name="Shape 2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0" name="Google Shape;2570;p218"/>
          <p:cNvSpPr txBox="1"/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Font typeface="Times New Roman"/>
              <a:buNone/>
            </a:pPr>
            <a:r>
              <a:rPr lang="en-US" sz="4000"/>
              <a:t>5.2 Marr Hildreth—Laplacian of Gaussian</a:t>
            </a:r>
            <a:endParaRPr sz="4000"/>
          </a:p>
        </p:txBody>
      </p:sp>
      <p:sp>
        <p:nvSpPr>
          <p:cNvPr id="2571" name="Google Shape;2571;p218"/>
          <p:cNvSpPr txBox="1"/>
          <p:nvPr>
            <p:ph idx="11" type="ftr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DC &amp; CV LAB. CSIE NTU</a:t>
            </a:r>
            <a:endParaRPr/>
          </a:p>
        </p:txBody>
      </p:sp>
      <p:sp>
        <p:nvSpPr>
          <p:cNvPr id="2572" name="Google Shape;2572;p218"/>
          <p:cNvSpPr txBox="1"/>
          <p:nvPr>
            <p:ph idx="12" type="sldNum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573" name="Google Shape;2573;p218"/>
          <p:cNvSpPr txBox="1"/>
          <p:nvPr/>
        </p:nvSpPr>
        <p:spPr>
          <a:xfrm>
            <a:off x="827366" y="5977467"/>
            <a:ext cx="7543801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Source: B. Wiley, "Wiley Encyclopedia of Computer Science and Engineering," John Wiley &amp; Sons, Inc., Mar. 2007.</a:t>
            </a:r>
            <a:endParaRPr/>
          </a:p>
        </p:txBody>
      </p:sp>
      <p:pic>
        <p:nvPicPr>
          <p:cNvPr descr="一張含有 寫生, 圖畫, 漫畫, 樣式 的圖片&#10;&#10;自動產生的描述" id="2574" name="Google Shape;2574;p218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1081" y="1818014"/>
            <a:ext cx="6134009" cy="4078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一張含有 文字, 字型, 白色, 代數 的圖片&#10;&#10;自動產生的描述" id="2575" name="Google Shape;2575;p2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32733" y="4797152"/>
            <a:ext cx="2785020" cy="959606"/>
          </a:xfrm>
          <a:prstGeom prst="rect">
            <a:avLst/>
          </a:prstGeom>
          <a:noFill/>
          <a:ln>
            <a:noFill/>
          </a:ln>
        </p:spPr>
      </p:pic>
      <p:sp>
        <p:nvSpPr>
          <p:cNvPr id="2576" name="Google Shape;2576;p218"/>
          <p:cNvSpPr txBox="1"/>
          <p:nvPr/>
        </p:nvSpPr>
        <p:spPr>
          <a:xfrm>
            <a:off x="5900278" y="3875232"/>
            <a:ext cx="499507" cy="27699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20</a:t>
            </a:r>
            <a:endParaRPr i="1"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0" name="Shape 2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1" name="Google Shape;2581;p219"/>
          <p:cNvSpPr txBox="1"/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Font typeface="Times New Roman"/>
              <a:buNone/>
            </a:pPr>
            <a:r>
              <a:rPr lang="en-US" sz="4000"/>
              <a:t>5.2 Marr Hildreth—Laplacian of Gaussian</a:t>
            </a:r>
            <a:endParaRPr sz="4000"/>
          </a:p>
        </p:txBody>
      </p:sp>
      <p:sp>
        <p:nvSpPr>
          <p:cNvPr id="2582" name="Google Shape;2582;p219"/>
          <p:cNvSpPr txBox="1"/>
          <p:nvPr>
            <p:ph idx="11" type="ftr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DC &amp; CV LAB. CSIE NTU</a:t>
            </a:r>
            <a:endParaRPr/>
          </a:p>
        </p:txBody>
      </p:sp>
      <p:sp>
        <p:nvSpPr>
          <p:cNvPr id="2583" name="Google Shape;2583;p219"/>
          <p:cNvSpPr txBox="1"/>
          <p:nvPr>
            <p:ph idx="12" type="sldNum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584" name="Google Shape;2584;p219"/>
          <p:cNvSpPr txBox="1"/>
          <p:nvPr/>
        </p:nvSpPr>
        <p:spPr>
          <a:xfrm>
            <a:off x="827366" y="5977467"/>
            <a:ext cx="7543801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Source: B. Wiley, "Wiley Encyclopedia of Computer Science and Engineering," John Wiley &amp; Sons, Inc., Mar. 2007.</a:t>
            </a:r>
            <a:endParaRPr/>
          </a:p>
        </p:txBody>
      </p:sp>
      <p:sp>
        <p:nvSpPr>
          <p:cNvPr id="2585" name="Google Shape;2585;p219"/>
          <p:cNvSpPr txBox="1"/>
          <p:nvPr>
            <p:ph idx="1" type="body"/>
          </p:nvPr>
        </p:nvSpPr>
        <p:spPr>
          <a:xfrm>
            <a:off x="822959" y="1845733"/>
            <a:ext cx="7543801" cy="39110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 fontScale="92500" lnSpcReduction="1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 sz="2400"/>
              <a:t>Pros and Cons:</a:t>
            </a:r>
            <a:endParaRPr/>
          </a:p>
          <a:p>
            <a:pPr indent="-140970" lvl="0" marL="9144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●"/>
            </a:pPr>
            <a:r>
              <a:rPr lang="en-US" sz="2400"/>
              <a:t> The edge maps from the LoG is </a:t>
            </a:r>
            <a:r>
              <a:rPr lang="en-US" sz="2400">
                <a:solidFill>
                  <a:srgbClr val="FF0000"/>
                </a:solidFill>
              </a:rPr>
              <a:t>thinner</a:t>
            </a:r>
            <a:r>
              <a:rPr lang="en-US" sz="2400"/>
              <a:t> than the gradient-based edge detectors.</a:t>
            </a:r>
            <a:endParaRPr/>
          </a:p>
          <a:p>
            <a:pPr indent="-140970" lvl="0" marL="9144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●"/>
            </a:pPr>
            <a:r>
              <a:rPr lang="en-US" sz="2400"/>
              <a:t> Because of the smoothing filtering in the LoG operator, its edge images (Fig. 10) are </a:t>
            </a:r>
            <a:r>
              <a:rPr lang="en-US" sz="2400">
                <a:solidFill>
                  <a:srgbClr val="FF0000"/>
                </a:solidFill>
              </a:rPr>
              <a:t>robust to noise; however, sharp corners are lost at the same time</a:t>
            </a:r>
            <a:r>
              <a:rPr lang="en-US" sz="2400"/>
              <a:t>. </a:t>
            </a:r>
            <a:endParaRPr/>
          </a:p>
          <a:p>
            <a:pPr indent="-140970" lvl="0" marL="9144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●"/>
            </a:pPr>
            <a:r>
              <a:rPr lang="en-US" sz="2400"/>
              <a:t> It generates the closed-edge contours. However, </a:t>
            </a:r>
            <a:r>
              <a:rPr lang="en-US" sz="2400">
                <a:solidFill>
                  <a:srgbClr val="FF0000"/>
                </a:solidFill>
              </a:rPr>
              <a:t>spurious edge loops may appear in outputs and edge locations may shift at large scales</a:t>
            </a:r>
            <a:r>
              <a:rPr lang="en-US" sz="2400"/>
              <a:t>.</a:t>
            </a:r>
            <a:endParaRPr/>
          </a:p>
          <a:p>
            <a:pPr indent="-140970" lvl="0" marL="9144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●"/>
            </a:pPr>
            <a:r>
              <a:rPr lang="en-US" sz="2400"/>
              <a:t> Postprocesses such as nonmaxima suppression and hysteresis thresholding are not applicable.</a:t>
            </a:r>
            <a:endParaRPr sz="24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"/>
          <p:cNvSpPr txBox="1"/>
          <p:nvPr>
            <p:ph type="title"/>
          </p:nvPr>
        </p:nvSpPr>
        <p:spPr>
          <a:xfrm>
            <a:off x="468313" y="836613"/>
            <a:ext cx="8101012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imes New Roman"/>
              <a:buNone/>
            </a:pPr>
            <a:r>
              <a:rPr lang="en-US">
                <a:solidFill>
                  <a:schemeClr val="dk1"/>
                </a:solidFill>
              </a:rPr>
              <a:t>Outline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44" name="Google Shape;144;p2"/>
          <p:cNvSpPr txBox="1"/>
          <p:nvPr>
            <p:ph idx="1" type="body"/>
          </p:nvPr>
        </p:nvSpPr>
        <p:spPr>
          <a:xfrm>
            <a:off x="488950" y="1844675"/>
            <a:ext cx="8640763" cy="4679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/>
          <a:p>
            <a:pPr indent="-228600" lvl="0" marL="9144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Char char=" "/>
            </a:pPr>
            <a:r>
              <a:rPr lang="en-US" sz="3600">
                <a:solidFill>
                  <a:schemeClr val="dk1"/>
                </a:solidFill>
              </a:rPr>
              <a:t>7-1 Introduction</a:t>
            </a:r>
            <a:endParaRPr/>
          </a:p>
          <a:p>
            <a:pPr indent="-228600" lvl="0" marL="9144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3600"/>
              <a:buChar char=" "/>
            </a:pPr>
            <a:r>
              <a:rPr lang="en-US" sz="3600">
                <a:solidFill>
                  <a:schemeClr val="dk1"/>
                </a:solidFill>
              </a:rPr>
              <a:t>7-2 Noise cleaning with HW8</a:t>
            </a:r>
            <a:endParaRPr/>
          </a:p>
          <a:p>
            <a:pPr indent="-228600" lvl="0" marL="9144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3600"/>
              <a:buChar char=" "/>
            </a:pPr>
            <a:r>
              <a:rPr lang="en-US" sz="3600">
                <a:solidFill>
                  <a:schemeClr val="dk1"/>
                </a:solidFill>
              </a:rPr>
              <a:t>7-3 Sharpening</a:t>
            </a:r>
            <a:endParaRPr/>
          </a:p>
          <a:p>
            <a:pPr indent="-228600" lvl="0" marL="9144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3600"/>
              <a:buChar char=" "/>
            </a:pPr>
            <a:r>
              <a:rPr lang="en-US" sz="3600">
                <a:solidFill>
                  <a:schemeClr val="dk1"/>
                </a:solidFill>
              </a:rPr>
              <a:t>7-4 Edge detection with HW9, HW10</a:t>
            </a:r>
            <a:endParaRPr/>
          </a:p>
          <a:p>
            <a:pPr indent="-228600" lvl="0" marL="9144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3600"/>
              <a:buChar char=" "/>
            </a:pPr>
            <a:r>
              <a:rPr lang="en-US" sz="3600">
                <a:solidFill>
                  <a:schemeClr val="dk1"/>
                </a:solidFill>
              </a:rPr>
              <a:t>7-5 Line detection</a:t>
            </a:r>
            <a:endParaRPr sz="3600">
              <a:solidFill>
                <a:schemeClr val="dk1"/>
              </a:solidFill>
            </a:endParaRPr>
          </a:p>
        </p:txBody>
      </p:sp>
      <p:sp>
        <p:nvSpPr>
          <p:cNvPr id="145" name="Google Shape;145;p2"/>
          <p:cNvSpPr txBox="1"/>
          <p:nvPr>
            <p:ph idx="11" type="ftr"/>
          </p:nvPr>
        </p:nvSpPr>
        <p:spPr>
          <a:xfrm>
            <a:off x="3124200" y="64008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</a:rPr>
              <a:t>DC &amp; CV LAB.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CSIE NTU</a:t>
            </a:r>
            <a:endParaRPr/>
          </a:p>
        </p:txBody>
      </p:sp>
      <p:sp>
        <p:nvSpPr>
          <p:cNvPr id="146" name="Google Shape;146;p2"/>
          <p:cNvSpPr txBox="1"/>
          <p:nvPr>
            <p:ph idx="12" type="sldNum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20"/>
          <p:cNvSpPr txBox="1"/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imes New Roman"/>
              <a:buNone/>
            </a:pPr>
            <a:r>
              <a:rPr lang="en-US">
                <a:solidFill>
                  <a:schemeClr val="dk1"/>
                </a:solidFill>
              </a:rPr>
              <a:t>7.2 Noise Cleaning </a:t>
            </a:r>
            <a:br>
              <a:rPr lang="en-US">
                <a:solidFill>
                  <a:schemeClr val="dk1"/>
                </a:solidFill>
              </a:rPr>
            </a:br>
            <a:r>
              <a:rPr lang="en-US">
                <a:solidFill>
                  <a:schemeClr val="dk1"/>
                </a:solidFill>
              </a:rPr>
              <a:t>-Gaussian filter</a:t>
            </a:r>
            <a:endParaRPr/>
          </a:p>
        </p:txBody>
      </p:sp>
      <p:sp>
        <p:nvSpPr>
          <p:cNvPr id="402" name="Google Shape;402;p20"/>
          <p:cNvSpPr txBox="1"/>
          <p:nvPr>
            <p:ph idx="11" type="ftr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DC &amp; CV LAB. CSIE NTU</a:t>
            </a:r>
            <a:endParaRPr/>
          </a:p>
        </p:txBody>
      </p:sp>
      <p:sp>
        <p:nvSpPr>
          <p:cNvPr id="403" name="Google Shape;403;p20"/>
          <p:cNvSpPr txBox="1"/>
          <p:nvPr>
            <p:ph idx="12" type="sldNum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04" name="Google Shape;404;p20"/>
          <p:cNvPicPr preferRelativeResize="0"/>
          <p:nvPr/>
        </p:nvPicPr>
        <p:blipFill rotWithShape="1">
          <a:blip r:embed="rId3">
            <a:alphaModFix/>
          </a:blip>
          <a:srcRect b="-1668" l="-155" r="33057" t="0"/>
          <a:stretch/>
        </p:blipFill>
        <p:spPr>
          <a:xfrm>
            <a:off x="827584" y="1916832"/>
            <a:ext cx="7272808" cy="37444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21"/>
          <p:cNvSpPr txBox="1"/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imes New Roman"/>
              <a:buNone/>
            </a:pPr>
            <a:r>
              <a:rPr lang="en-US">
                <a:solidFill>
                  <a:schemeClr val="dk1"/>
                </a:solidFill>
              </a:rPr>
              <a:t>7.2 Noise Cleaning </a:t>
            </a:r>
            <a:br>
              <a:rPr lang="en-US">
                <a:solidFill>
                  <a:schemeClr val="dk1"/>
                </a:solidFill>
              </a:rPr>
            </a:br>
            <a:r>
              <a:rPr lang="en-US">
                <a:solidFill>
                  <a:schemeClr val="dk1"/>
                </a:solidFill>
              </a:rPr>
              <a:t>-Gaussian filter</a:t>
            </a:r>
            <a:endParaRPr/>
          </a:p>
        </p:txBody>
      </p:sp>
      <p:sp>
        <p:nvSpPr>
          <p:cNvPr id="411" name="Google Shape;411;p21"/>
          <p:cNvSpPr txBox="1"/>
          <p:nvPr>
            <p:ph idx="1" type="body"/>
          </p:nvPr>
        </p:nvSpPr>
        <p:spPr>
          <a:xfrm>
            <a:off x="822959" y="1916832"/>
            <a:ext cx="7349442" cy="41764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3200"/>
              <a:buNone/>
            </a:pPr>
            <a:r>
              <a:rPr lang="en-US" sz="3200">
                <a:solidFill>
                  <a:schemeClr val="dk1"/>
                </a:solidFill>
              </a:rPr>
              <a:t>Kernel size: 2 or 3 σ from the center</a:t>
            </a:r>
            <a:endParaRPr sz="3200">
              <a:solidFill>
                <a:schemeClr val="dk1"/>
              </a:solidFill>
            </a:endParaRPr>
          </a:p>
          <a:p>
            <a:pPr indent="-431800" lvl="0" marL="45720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3200"/>
              <a:buChar char="-"/>
            </a:pPr>
            <a:r>
              <a:rPr lang="en-US" sz="3200">
                <a:solidFill>
                  <a:schemeClr val="dk1"/>
                </a:solidFill>
              </a:rPr>
              <a:t>The 68–95–99.7 rule.</a:t>
            </a:r>
            <a:endParaRPr sz="3200">
              <a:solidFill>
                <a:schemeClr val="dk1"/>
              </a:solidFill>
            </a:endParaRPr>
          </a:p>
          <a:p>
            <a:pPr indent="0" lvl="0" marL="9144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9144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9144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12" name="Google Shape;412;p21"/>
          <p:cNvSpPr txBox="1"/>
          <p:nvPr>
            <p:ph idx="11" type="ftr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DC &amp; CV LAB. CSIE NTU</a:t>
            </a:r>
            <a:endParaRPr/>
          </a:p>
        </p:txBody>
      </p:sp>
      <p:sp>
        <p:nvSpPr>
          <p:cNvPr id="413" name="Google Shape;413;p21"/>
          <p:cNvSpPr txBox="1"/>
          <p:nvPr>
            <p:ph idx="12" type="sldNum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22"/>
          <p:cNvSpPr txBox="1"/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imes New Roman"/>
              <a:buNone/>
            </a:pPr>
            <a:r>
              <a:rPr b="0" lang="en-US">
                <a:solidFill>
                  <a:schemeClr val="dk1"/>
                </a:solidFill>
              </a:rPr>
              <a:t>7.2 Noise Cleaning</a:t>
            </a:r>
            <a:endParaRPr/>
          </a:p>
        </p:txBody>
      </p:sp>
      <p:sp>
        <p:nvSpPr>
          <p:cNvPr id="420" name="Google Shape;420;p22"/>
          <p:cNvSpPr txBox="1"/>
          <p:nvPr>
            <p:ph idx="1" type="body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/>
          <a:p>
            <a:pPr indent="0" lvl="0" marL="9144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</p:txBody>
      </p:sp>
      <p:sp>
        <p:nvSpPr>
          <p:cNvPr id="421" name="Google Shape;421;p22"/>
          <p:cNvSpPr txBox="1"/>
          <p:nvPr>
            <p:ph idx="11" type="ftr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DC &amp; CV LAB. CSIE NTU</a:t>
            </a:r>
            <a:endParaRPr/>
          </a:p>
        </p:txBody>
      </p:sp>
      <p:sp>
        <p:nvSpPr>
          <p:cNvPr id="422" name="Google Shape;422;p22"/>
          <p:cNvSpPr txBox="1"/>
          <p:nvPr>
            <p:ph idx="12" type="sldNum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23" name="Google Shape;423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9125" y="2138151"/>
            <a:ext cx="7905750" cy="3438525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22"/>
          <p:cNvSpPr txBox="1"/>
          <p:nvPr/>
        </p:nvSpPr>
        <p:spPr>
          <a:xfrm>
            <a:off x="2339752" y="5510849"/>
            <a:ext cx="57606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圖1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5" name="Google Shape;425;p22"/>
          <p:cNvSpPr txBox="1"/>
          <p:nvPr/>
        </p:nvSpPr>
        <p:spPr>
          <a:xfrm>
            <a:off x="6228186" y="5510849"/>
            <a:ext cx="72008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圖2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31161a0983e_0_0"/>
          <p:cNvSpPr txBox="1"/>
          <p:nvPr>
            <p:ph type="title"/>
          </p:nvPr>
        </p:nvSpPr>
        <p:spPr>
          <a:xfrm>
            <a:off x="822960" y="286604"/>
            <a:ext cx="7543800" cy="14508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Summary</a:t>
            </a:r>
            <a:endParaRPr/>
          </a:p>
        </p:txBody>
      </p:sp>
      <p:sp>
        <p:nvSpPr>
          <p:cNvPr id="432" name="Google Shape;432;g31161a0983e_0_0"/>
          <p:cNvSpPr txBox="1"/>
          <p:nvPr>
            <p:ph idx="1" type="body"/>
          </p:nvPr>
        </p:nvSpPr>
        <p:spPr>
          <a:xfrm>
            <a:off x="800109" y="1845734"/>
            <a:ext cx="7543800" cy="4023300"/>
          </a:xfrm>
          <a:prstGeom prst="rect">
            <a:avLst/>
          </a:prstGeom>
        </p:spPr>
        <p:txBody>
          <a:bodyPr anchorCtr="0" anchor="t" bIns="45700" lIns="0" spcFirstLastPara="1" rIns="0" wrap="square" tIns="45700">
            <a:normAutofit/>
          </a:bodyPr>
          <a:lstStyle/>
          <a:p>
            <a:pPr indent="-387350" lvl="0" marL="457200" rtl="0" algn="l">
              <a:spcBef>
                <a:spcPts val="1200"/>
              </a:spcBef>
              <a:spcAft>
                <a:spcPts val="0"/>
              </a:spcAft>
              <a:buSzPts val="2500"/>
              <a:buChar char="○"/>
            </a:pPr>
            <a:r>
              <a:rPr lang="en-US" sz="2500"/>
              <a:t>Linear shift-invariant operator (Ch. 6)</a:t>
            </a:r>
            <a:endParaRPr sz="2500"/>
          </a:p>
          <a:p>
            <a:pPr indent="-387350" lvl="1" marL="914400" rtl="0" algn="l">
              <a:spcBef>
                <a:spcPts val="0"/>
              </a:spcBef>
              <a:spcAft>
                <a:spcPts val="0"/>
              </a:spcAft>
              <a:buSzPts val="2500"/>
              <a:buChar char="◦"/>
            </a:pPr>
            <a:r>
              <a:rPr lang="en-US" sz="2500"/>
              <a:t>Separable filter</a:t>
            </a:r>
            <a:endParaRPr sz="2500"/>
          </a:p>
          <a:p>
            <a:pPr indent="-387350" lvl="2" marL="1371600" rtl="0" algn="l">
              <a:spcBef>
                <a:spcPts val="0"/>
              </a:spcBef>
              <a:spcAft>
                <a:spcPts val="0"/>
              </a:spcAft>
              <a:buSzPts val="2500"/>
              <a:buChar char="◦"/>
            </a:pPr>
            <a:r>
              <a:rPr lang="en-US" sz="2500"/>
              <a:t>Box filter</a:t>
            </a:r>
            <a:endParaRPr sz="2500"/>
          </a:p>
          <a:p>
            <a:pPr indent="-387350" lvl="2" marL="1371600" rtl="0" algn="l">
              <a:spcBef>
                <a:spcPts val="0"/>
              </a:spcBef>
              <a:spcAft>
                <a:spcPts val="0"/>
              </a:spcAft>
              <a:buSzPts val="2500"/>
              <a:buChar char="◦"/>
            </a:pPr>
            <a:r>
              <a:rPr lang="en-US" sz="2500"/>
              <a:t>Gaussian filter</a:t>
            </a:r>
            <a:endParaRPr sz="2500"/>
          </a:p>
          <a:p>
            <a:pPr indent="0" lvl="0" marL="0" rtl="0" algn="l">
              <a:spcBef>
                <a:spcPts val="1200"/>
              </a:spcBef>
              <a:spcAft>
                <a:spcPts val="200"/>
              </a:spcAft>
              <a:buNone/>
            </a:pPr>
            <a:r>
              <a:t/>
            </a:r>
            <a:endParaRPr sz="2500"/>
          </a:p>
        </p:txBody>
      </p:sp>
      <p:sp>
        <p:nvSpPr>
          <p:cNvPr id="433" name="Google Shape;433;g31161a0983e_0_0"/>
          <p:cNvSpPr txBox="1"/>
          <p:nvPr>
            <p:ph idx="12" type="sldNum"/>
          </p:nvPr>
        </p:nvSpPr>
        <p:spPr>
          <a:xfrm>
            <a:off x="7425344" y="6459786"/>
            <a:ext cx="9840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30faf593496_0_34"/>
          <p:cNvSpPr txBox="1"/>
          <p:nvPr>
            <p:ph type="title"/>
          </p:nvPr>
        </p:nvSpPr>
        <p:spPr>
          <a:xfrm>
            <a:off x="822960" y="286604"/>
            <a:ext cx="7543800" cy="1450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imes New Roman"/>
              <a:buNone/>
            </a:pPr>
            <a:r>
              <a:rPr lang="en-US">
                <a:solidFill>
                  <a:schemeClr val="dk1"/>
                </a:solidFill>
              </a:rPr>
              <a:t>7.2 Effect of Linear Filters</a:t>
            </a:r>
            <a:endParaRPr/>
          </a:p>
        </p:txBody>
      </p:sp>
      <p:sp>
        <p:nvSpPr>
          <p:cNvPr id="440" name="Google Shape;440;g30faf593496_0_34"/>
          <p:cNvSpPr txBox="1"/>
          <p:nvPr>
            <p:ph idx="1" type="body"/>
          </p:nvPr>
        </p:nvSpPr>
        <p:spPr>
          <a:xfrm>
            <a:off x="822959" y="1916832"/>
            <a:ext cx="7349400" cy="417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/>
          <a:p>
            <a:pPr indent="-431800" lvl="0" marL="45720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3200"/>
              <a:buAutoNum type="arabicPeriod"/>
            </a:pPr>
            <a:r>
              <a:rPr lang="en-US" sz="3200">
                <a:solidFill>
                  <a:schemeClr val="dk1"/>
                </a:solidFill>
              </a:rPr>
              <a:t>D</a:t>
            </a:r>
            <a:r>
              <a:rPr lang="en-US" sz="3200">
                <a:solidFill>
                  <a:schemeClr val="dk1"/>
                </a:solidFill>
              </a:rPr>
              <a:t>efocusing</a:t>
            </a:r>
            <a:endParaRPr sz="3200">
              <a:solidFill>
                <a:schemeClr val="dk1"/>
              </a:solidFill>
            </a:endParaRPr>
          </a:p>
          <a:p>
            <a:pPr indent="-4318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AutoNum type="arabicPeriod"/>
            </a:pPr>
            <a:r>
              <a:rPr lang="en-US" sz="3200">
                <a:solidFill>
                  <a:schemeClr val="dk1"/>
                </a:solidFill>
              </a:rPr>
              <a:t>Edges blurred</a:t>
            </a:r>
            <a:endParaRPr sz="3200">
              <a:solidFill>
                <a:schemeClr val="dk1"/>
              </a:solidFill>
            </a:endParaRPr>
          </a:p>
          <a:p>
            <a:pPr indent="0" lvl="0" marL="9144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9144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9144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41" name="Google Shape;441;g30faf593496_0_34"/>
          <p:cNvSpPr txBox="1"/>
          <p:nvPr>
            <p:ph idx="11" type="ftr"/>
          </p:nvPr>
        </p:nvSpPr>
        <p:spPr>
          <a:xfrm>
            <a:off x="2764639" y="6459786"/>
            <a:ext cx="3617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DC &amp; CV LAB. CSIE NTU</a:t>
            </a:r>
            <a:endParaRPr/>
          </a:p>
        </p:txBody>
      </p:sp>
      <p:sp>
        <p:nvSpPr>
          <p:cNvPr id="442" name="Google Shape;442;g30faf593496_0_34"/>
          <p:cNvSpPr txBox="1"/>
          <p:nvPr>
            <p:ph idx="12" type="sldNum"/>
          </p:nvPr>
        </p:nvSpPr>
        <p:spPr>
          <a:xfrm>
            <a:off x="7425344" y="6459786"/>
            <a:ext cx="984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23"/>
          <p:cNvSpPr txBox="1"/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Times New Roman"/>
              <a:buNone/>
            </a:pPr>
            <a:r>
              <a:rPr lang="en-US" sz="4000">
                <a:solidFill>
                  <a:schemeClr val="dk1"/>
                </a:solidFill>
              </a:rPr>
              <a:t>Defocusing images &amp; edges blurred </a:t>
            </a:r>
            <a:endParaRPr sz="4000">
              <a:solidFill>
                <a:schemeClr val="dk1"/>
              </a:solidFill>
            </a:endParaRPr>
          </a:p>
        </p:txBody>
      </p:sp>
      <p:sp>
        <p:nvSpPr>
          <p:cNvPr id="449" name="Google Shape;449;p23"/>
          <p:cNvSpPr txBox="1"/>
          <p:nvPr>
            <p:ph idx="1" type="body"/>
          </p:nvPr>
        </p:nvSpPr>
        <p:spPr>
          <a:xfrm>
            <a:off x="822960" y="1845735"/>
            <a:ext cx="3703320" cy="40233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Defocusing</a:t>
            </a: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50" name="Google Shape;450;p23"/>
          <p:cNvSpPr txBox="1"/>
          <p:nvPr>
            <p:ph idx="2" type="body"/>
          </p:nvPr>
        </p:nvSpPr>
        <p:spPr>
          <a:xfrm>
            <a:off x="4663440" y="1845735"/>
            <a:ext cx="3703320" cy="4023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Edges blurred</a:t>
            </a: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91440" rtl="0" algn="ctr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51" name="Google Shape;451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02969" y="3068638"/>
            <a:ext cx="3624262" cy="271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2" name="Google Shape;452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36307" y="3068638"/>
            <a:ext cx="3476625" cy="2608262"/>
          </a:xfrm>
          <a:prstGeom prst="rect">
            <a:avLst/>
          </a:prstGeom>
          <a:noFill/>
          <a:ln>
            <a:noFill/>
          </a:ln>
        </p:spPr>
      </p:pic>
      <p:sp>
        <p:nvSpPr>
          <p:cNvPr id="453" name="Google Shape;453;p23"/>
          <p:cNvSpPr txBox="1"/>
          <p:nvPr>
            <p:ph idx="11" type="ftr"/>
          </p:nvPr>
        </p:nvSpPr>
        <p:spPr>
          <a:xfrm>
            <a:off x="3124200" y="64008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</a:rPr>
              <a:t>DC &amp; CV LAB.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CSIE NTU</a:t>
            </a:r>
            <a:endParaRPr/>
          </a:p>
        </p:txBody>
      </p:sp>
      <p:sp>
        <p:nvSpPr>
          <p:cNvPr id="454" name="Google Shape;454;p23"/>
          <p:cNvSpPr txBox="1"/>
          <p:nvPr>
            <p:ph idx="12" type="sldNum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25"/>
          <p:cNvSpPr txBox="1"/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mes New Roman"/>
              <a:buNone/>
            </a:pPr>
            <a:r>
              <a:rPr lang="en-US" sz="3600">
                <a:solidFill>
                  <a:schemeClr val="dk1"/>
                </a:solidFill>
              </a:rPr>
              <a:t>7.2.1 A Statistical Framework for Noise Removal</a:t>
            </a:r>
            <a:endParaRPr/>
          </a:p>
        </p:txBody>
      </p:sp>
      <p:sp>
        <p:nvSpPr>
          <p:cNvPr id="461" name="Google Shape;461;p25"/>
          <p:cNvSpPr txBox="1"/>
          <p:nvPr>
            <p:ph idx="1" type="body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/>
          <a:p>
            <a:pPr indent="-177800" lvl="0" marL="9144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 "/>
            </a:pPr>
            <a:r>
              <a:rPr lang="en-US" sz="2800">
                <a:solidFill>
                  <a:schemeClr val="dk1"/>
                </a:solidFill>
              </a:rPr>
              <a:t>Idealization:</a:t>
            </a:r>
            <a:endParaRPr/>
          </a:p>
          <a:p>
            <a:pPr indent="-177800" lvl="0" marL="9144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800"/>
              <a:buChar char=" "/>
            </a:pPr>
            <a:r>
              <a:rPr lang="en-US" sz="2800">
                <a:solidFill>
                  <a:schemeClr val="dk1"/>
                </a:solidFill>
              </a:rPr>
              <a:t>if no noise, each neighborhood the same constant (μ).</a:t>
            </a:r>
            <a:endParaRPr sz="2800">
              <a:solidFill>
                <a:schemeClr val="dk1"/>
              </a:solidFill>
            </a:endParaRPr>
          </a:p>
          <a:p>
            <a:pPr indent="-177800" lvl="0" marL="9144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800"/>
              <a:buChar char=" "/>
            </a:pPr>
            <a:r>
              <a:rPr i="1" lang="en-US" sz="2800">
                <a:solidFill>
                  <a:schemeClr val="dk1"/>
                </a:solidFill>
              </a:rPr>
              <a:t>x</a:t>
            </a:r>
            <a:r>
              <a:rPr lang="en-US" sz="2800">
                <a:solidFill>
                  <a:schemeClr val="dk1"/>
                </a:solidFill>
              </a:rPr>
              <a:t>: observed neighborhood pixels</a:t>
            </a:r>
            <a:endParaRPr sz="2800">
              <a:solidFill>
                <a:schemeClr val="dk1"/>
              </a:solidFill>
            </a:endParaRPr>
          </a:p>
          <a:p>
            <a:pPr indent="-177800" lvl="0" marL="9144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800"/>
              <a:buChar char=" "/>
            </a:pPr>
            <a:r>
              <a:rPr i="1" lang="en-US" sz="2800">
                <a:solidFill>
                  <a:schemeClr val="dk1"/>
                </a:solidFill>
              </a:rPr>
              <a:t>c</a:t>
            </a:r>
            <a:r>
              <a:rPr lang="en-US" sz="2800">
                <a:solidFill>
                  <a:schemeClr val="dk1"/>
                </a:solidFill>
              </a:rPr>
              <a:t>: coefficients of the filter</a:t>
            </a:r>
            <a:endParaRPr sz="2800">
              <a:solidFill>
                <a:schemeClr val="dk1"/>
              </a:solidFill>
            </a:endParaRPr>
          </a:p>
        </p:txBody>
      </p:sp>
      <p:sp>
        <p:nvSpPr>
          <p:cNvPr id="462" name="Google Shape;462;p25"/>
          <p:cNvSpPr txBox="1"/>
          <p:nvPr>
            <p:ph idx="11" type="ftr"/>
          </p:nvPr>
        </p:nvSpPr>
        <p:spPr>
          <a:xfrm>
            <a:off x="3124200" y="64008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</a:rPr>
              <a:t>DC &amp; CV LAB.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CSIE NTU</a:t>
            </a:r>
            <a:endParaRPr/>
          </a:p>
        </p:txBody>
      </p:sp>
      <p:sp>
        <p:nvSpPr>
          <p:cNvPr id="463" name="Google Shape;463;p25"/>
          <p:cNvSpPr txBox="1"/>
          <p:nvPr>
            <p:ph idx="12" type="sldNum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64" name="Google Shape;46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938" y="4365938"/>
            <a:ext cx="5534025" cy="87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30faf593496_0_48"/>
          <p:cNvSpPr txBox="1"/>
          <p:nvPr>
            <p:ph type="title"/>
          </p:nvPr>
        </p:nvSpPr>
        <p:spPr>
          <a:xfrm>
            <a:off x="822960" y="286604"/>
            <a:ext cx="7543800" cy="1450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mes New Roman"/>
              <a:buNone/>
            </a:pPr>
            <a:r>
              <a:rPr lang="en-US" sz="3600">
                <a:solidFill>
                  <a:schemeClr val="dk1"/>
                </a:solidFill>
              </a:rPr>
              <a:t>7.2.1 A Statistical Framework for Noise Removal</a:t>
            </a:r>
            <a:endParaRPr/>
          </a:p>
        </p:txBody>
      </p:sp>
      <p:sp>
        <p:nvSpPr>
          <p:cNvPr id="471" name="Google Shape;471;g30faf593496_0_48"/>
          <p:cNvSpPr txBox="1"/>
          <p:nvPr>
            <p:ph idx="11" type="ftr"/>
          </p:nvPr>
        </p:nvSpPr>
        <p:spPr>
          <a:xfrm>
            <a:off x="3124200" y="64008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</a:rPr>
              <a:t>DC &amp; CV LAB.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CSIE NTU</a:t>
            </a:r>
            <a:endParaRPr/>
          </a:p>
        </p:txBody>
      </p:sp>
      <p:sp>
        <p:nvSpPr>
          <p:cNvPr id="472" name="Google Shape;472;g30faf593496_0_48"/>
          <p:cNvSpPr txBox="1"/>
          <p:nvPr>
            <p:ph idx="12" type="sldNum"/>
          </p:nvPr>
        </p:nvSpPr>
        <p:spPr>
          <a:xfrm>
            <a:off x="7425344" y="6459786"/>
            <a:ext cx="984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73" name="Google Shape;473;g30faf593496_0_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889804"/>
            <a:ext cx="8839199" cy="36912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30faf593496_0_58"/>
          <p:cNvSpPr txBox="1"/>
          <p:nvPr>
            <p:ph type="title"/>
          </p:nvPr>
        </p:nvSpPr>
        <p:spPr>
          <a:xfrm>
            <a:off x="822960" y="286604"/>
            <a:ext cx="7543800" cy="1450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mes New Roman"/>
              <a:buNone/>
            </a:pPr>
            <a:r>
              <a:rPr lang="en-US" sz="3600">
                <a:solidFill>
                  <a:schemeClr val="dk1"/>
                </a:solidFill>
              </a:rPr>
              <a:t>7.2.1 A Statistical Framework for Noise Removal</a:t>
            </a:r>
            <a:endParaRPr/>
          </a:p>
        </p:txBody>
      </p:sp>
      <p:sp>
        <p:nvSpPr>
          <p:cNvPr id="480" name="Google Shape;480;g30faf593496_0_58"/>
          <p:cNvSpPr txBox="1"/>
          <p:nvPr>
            <p:ph idx="11" type="ftr"/>
          </p:nvPr>
        </p:nvSpPr>
        <p:spPr>
          <a:xfrm>
            <a:off x="3124200" y="64008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</a:rPr>
              <a:t>DC &amp; CV LAB.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CSIE NTU</a:t>
            </a:r>
            <a:endParaRPr/>
          </a:p>
        </p:txBody>
      </p:sp>
      <p:sp>
        <p:nvSpPr>
          <p:cNvPr id="481" name="Google Shape;481;g30faf593496_0_58"/>
          <p:cNvSpPr txBox="1"/>
          <p:nvPr>
            <p:ph idx="12" type="sldNum"/>
          </p:nvPr>
        </p:nvSpPr>
        <p:spPr>
          <a:xfrm>
            <a:off x="7425344" y="6459786"/>
            <a:ext cx="984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82" name="Google Shape;482;g30faf593496_0_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889804"/>
            <a:ext cx="8839200" cy="1325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3" name="Google Shape;483;g30faf593496_0_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47052" y="3215678"/>
            <a:ext cx="2895599" cy="1955904"/>
          </a:xfrm>
          <a:prstGeom prst="rect">
            <a:avLst/>
          </a:prstGeom>
          <a:noFill/>
          <a:ln>
            <a:noFill/>
          </a:ln>
        </p:spPr>
      </p:pic>
      <p:pic>
        <p:nvPicPr>
          <p:cNvPr id="484" name="Google Shape;484;g30faf593496_0_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72899" y="5401886"/>
            <a:ext cx="1880400" cy="768600"/>
          </a:xfrm>
          <a:prstGeom prst="rect">
            <a:avLst/>
          </a:prstGeom>
          <a:noFill/>
          <a:ln>
            <a:noFill/>
          </a:ln>
        </p:spPr>
      </p:pic>
      <p:sp>
        <p:nvSpPr>
          <p:cNvPr id="485" name="Google Shape;485;g30faf593496_0_58"/>
          <p:cNvSpPr/>
          <p:nvPr/>
        </p:nvSpPr>
        <p:spPr>
          <a:xfrm>
            <a:off x="2363125" y="3989975"/>
            <a:ext cx="525900" cy="3651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86" name="Google Shape;486;g30faf593496_0_58"/>
          <p:cNvSpPr/>
          <p:nvPr/>
        </p:nvSpPr>
        <p:spPr>
          <a:xfrm>
            <a:off x="2363125" y="5590175"/>
            <a:ext cx="525900" cy="3651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30faf593496_0_71"/>
          <p:cNvSpPr txBox="1"/>
          <p:nvPr>
            <p:ph type="title"/>
          </p:nvPr>
        </p:nvSpPr>
        <p:spPr>
          <a:xfrm>
            <a:off x="822960" y="286604"/>
            <a:ext cx="7543800" cy="1450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mes New Roman"/>
              <a:buNone/>
            </a:pPr>
            <a:r>
              <a:rPr lang="en-US" sz="3600">
                <a:solidFill>
                  <a:schemeClr val="dk1"/>
                </a:solidFill>
              </a:rPr>
              <a:t>7.2.1 A Statistical Framework for Noise Removal</a:t>
            </a:r>
            <a:endParaRPr/>
          </a:p>
        </p:txBody>
      </p:sp>
      <p:sp>
        <p:nvSpPr>
          <p:cNvPr id="493" name="Google Shape;493;g30faf593496_0_71"/>
          <p:cNvSpPr txBox="1"/>
          <p:nvPr>
            <p:ph idx="11" type="ftr"/>
          </p:nvPr>
        </p:nvSpPr>
        <p:spPr>
          <a:xfrm>
            <a:off x="3124200" y="64008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</a:rPr>
              <a:t>DC &amp; CV LAB.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CSIE NTU</a:t>
            </a:r>
            <a:endParaRPr/>
          </a:p>
        </p:txBody>
      </p:sp>
      <p:sp>
        <p:nvSpPr>
          <p:cNvPr id="494" name="Google Shape;494;g30faf593496_0_71"/>
          <p:cNvSpPr txBox="1"/>
          <p:nvPr>
            <p:ph idx="12" type="sldNum"/>
          </p:nvPr>
        </p:nvSpPr>
        <p:spPr>
          <a:xfrm>
            <a:off x="7425344" y="6459786"/>
            <a:ext cx="984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95" name="Google Shape;495;g30faf593496_0_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6774" y="2099111"/>
            <a:ext cx="1880400" cy="76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6" name="Google Shape;496;g30faf593496_0_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6775" y="2867712"/>
            <a:ext cx="6000628" cy="32282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"/>
          <p:cNvSpPr txBox="1"/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imes New Roman"/>
              <a:buNone/>
            </a:pPr>
            <a:r>
              <a:rPr lang="en-US">
                <a:solidFill>
                  <a:schemeClr val="dk1"/>
                </a:solidFill>
              </a:rPr>
              <a:t>7.1 Introduction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53" name="Google Shape;153;p3"/>
          <p:cNvSpPr txBox="1"/>
          <p:nvPr>
            <p:ph idx="1" type="body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/>
          <a:p>
            <a:pPr indent="-177800" lvl="0" marL="9144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 "/>
            </a:pPr>
            <a:r>
              <a:rPr lang="en-US" sz="2800">
                <a:solidFill>
                  <a:schemeClr val="dk1"/>
                </a:solidFill>
              </a:rPr>
              <a:t>This chapter is organized by application. We discuss neighborhood operators:</a:t>
            </a:r>
            <a:endParaRPr/>
          </a:p>
          <a:p>
            <a:pPr indent="-182880" lvl="1" marL="384048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400"/>
              <a:buChar char="◦"/>
            </a:pPr>
            <a:r>
              <a:rPr lang="en-US" sz="2400">
                <a:solidFill>
                  <a:schemeClr val="dk1"/>
                </a:solidFill>
              </a:rPr>
              <a:t>For the </a:t>
            </a:r>
            <a:r>
              <a:rPr i="1" lang="en-US" sz="2400" u="sng">
                <a:solidFill>
                  <a:schemeClr val="dk1"/>
                </a:solidFill>
              </a:rPr>
              <a:t>conditioning operators </a:t>
            </a:r>
            <a:r>
              <a:rPr lang="en-US" sz="2400">
                <a:solidFill>
                  <a:schemeClr val="dk1"/>
                </a:solidFill>
              </a:rPr>
              <a:t>of noise cleaning and sharpening.</a:t>
            </a:r>
            <a:endParaRPr/>
          </a:p>
          <a:p>
            <a:pPr indent="-182880" lvl="1" marL="384048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400"/>
              <a:buChar char="◦"/>
            </a:pPr>
            <a:r>
              <a:rPr lang="en-US" sz="2400">
                <a:solidFill>
                  <a:schemeClr val="dk1"/>
                </a:solidFill>
              </a:rPr>
              <a:t>For the </a:t>
            </a:r>
            <a:r>
              <a:rPr i="1" lang="en-US" sz="2400" u="sng">
                <a:solidFill>
                  <a:schemeClr val="dk1"/>
                </a:solidFill>
              </a:rPr>
              <a:t>labeling operators</a:t>
            </a:r>
            <a:r>
              <a:rPr lang="en-US" sz="2400">
                <a:solidFill>
                  <a:schemeClr val="dk1"/>
                </a:solidFill>
              </a:rPr>
              <a:t> of edge and line detection.</a:t>
            </a:r>
            <a:endParaRPr/>
          </a:p>
          <a:p>
            <a:pPr indent="-30479" lvl="1" marL="384048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-177800" lvl="1" marL="9144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2800"/>
              <a:buFont typeface="Calibri"/>
              <a:buChar char=" "/>
            </a:pPr>
            <a:r>
              <a:rPr lang="en-US" sz="2800">
                <a:solidFill>
                  <a:schemeClr val="dk1"/>
                </a:solidFill>
              </a:rPr>
              <a:t>Conditioning and labeling are among the most common uses of neighborhood operators.</a:t>
            </a:r>
            <a:endParaRPr/>
          </a:p>
          <a:p>
            <a:pPr indent="0" lvl="1" marL="201168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154" name="Google Shape;154;p3"/>
          <p:cNvSpPr txBox="1"/>
          <p:nvPr>
            <p:ph idx="12" type="sldNum"/>
          </p:nvPr>
        </p:nvSpPr>
        <p:spPr>
          <a:xfrm>
            <a:off x="708660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chemeClr val="dk1"/>
                </a:solidFill>
              </a:rPr>
              <a:t>‹#›</a:t>
            </a:fld>
            <a:endParaRPr>
              <a:solidFill>
                <a:schemeClr val="dk1"/>
              </a:solidFill>
            </a:endParaRPr>
          </a:p>
        </p:txBody>
      </p:sp>
      <p:sp>
        <p:nvSpPr>
          <p:cNvPr id="155" name="Google Shape;155;p3"/>
          <p:cNvSpPr txBox="1"/>
          <p:nvPr>
            <p:ph idx="11" type="ftr"/>
          </p:nvPr>
        </p:nvSpPr>
        <p:spPr>
          <a:xfrm>
            <a:off x="3124200" y="64008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</a:rPr>
              <a:t>DC &amp; CV LAB.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CSIE NTU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30faf593496_1_0"/>
          <p:cNvSpPr txBox="1"/>
          <p:nvPr>
            <p:ph type="title"/>
          </p:nvPr>
        </p:nvSpPr>
        <p:spPr>
          <a:xfrm>
            <a:off x="822960" y="286604"/>
            <a:ext cx="7543800" cy="1450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mes New Roman"/>
              <a:buNone/>
            </a:pPr>
            <a:r>
              <a:rPr lang="en-US" sz="3600">
                <a:solidFill>
                  <a:schemeClr val="dk1"/>
                </a:solidFill>
              </a:rPr>
              <a:t>7.2.1 A Statistical Framework for Noise Removal</a:t>
            </a:r>
            <a:endParaRPr/>
          </a:p>
        </p:txBody>
      </p:sp>
      <p:sp>
        <p:nvSpPr>
          <p:cNvPr id="503" name="Google Shape;503;g30faf593496_1_0"/>
          <p:cNvSpPr txBox="1"/>
          <p:nvPr>
            <p:ph idx="11" type="ftr"/>
          </p:nvPr>
        </p:nvSpPr>
        <p:spPr>
          <a:xfrm>
            <a:off x="3124200" y="64008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</a:rPr>
              <a:t>DC &amp; CV LAB.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CSIE NTU</a:t>
            </a:r>
            <a:endParaRPr/>
          </a:p>
        </p:txBody>
      </p:sp>
      <p:sp>
        <p:nvSpPr>
          <p:cNvPr id="504" name="Google Shape;504;g30faf593496_1_0"/>
          <p:cNvSpPr txBox="1"/>
          <p:nvPr>
            <p:ph idx="12" type="sldNum"/>
          </p:nvPr>
        </p:nvSpPr>
        <p:spPr>
          <a:xfrm>
            <a:off x="7425344" y="6459786"/>
            <a:ext cx="984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05" name="Google Shape;505;g30faf593496_1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889804"/>
            <a:ext cx="8839197" cy="29604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26"/>
          <p:cNvSpPr txBox="1"/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mes New Roman"/>
              <a:buNone/>
            </a:pPr>
            <a:r>
              <a:rPr b="0" lang="en-US" sz="3600">
                <a:solidFill>
                  <a:schemeClr val="dk1"/>
                </a:solidFill>
              </a:rPr>
              <a:t>7.2.1 A Statistical Framework for Noise Removal</a:t>
            </a:r>
            <a:endParaRPr sz="3600"/>
          </a:p>
        </p:txBody>
      </p:sp>
      <p:sp>
        <p:nvSpPr>
          <p:cNvPr id="512" name="Google Shape;512;p26"/>
          <p:cNvSpPr txBox="1"/>
          <p:nvPr>
            <p:ph idx="1" type="body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/>
          <a:p>
            <a:pPr indent="-152400" lvl="0" marL="9144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 "/>
            </a:pPr>
            <a:r>
              <a:rPr lang="en-US" sz="2400">
                <a:solidFill>
                  <a:schemeClr val="dk1"/>
                </a:solidFill>
              </a:rPr>
              <a:t>Assumption: random noise is uncorrelated</a:t>
            </a:r>
            <a:endParaRPr/>
          </a:p>
          <a:p>
            <a:pPr indent="0" lvl="0" marL="9144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</p:txBody>
      </p:sp>
      <p:sp>
        <p:nvSpPr>
          <p:cNvPr id="513" name="Google Shape;513;p26"/>
          <p:cNvSpPr txBox="1"/>
          <p:nvPr>
            <p:ph idx="11" type="ftr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DC &amp; CV LAB. CSIE NTU</a:t>
            </a:r>
            <a:endParaRPr/>
          </a:p>
        </p:txBody>
      </p:sp>
      <p:sp>
        <p:nvSpPr>
          <p:cNvPr id="514" name="Google Shape;514;p26"/>
          <p:cNvSpPr txBox="1"/>
          <p:nvPr>
            <p:ph idx="12" type="sldNum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15" name="Google Shape;515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5734" y="2328053"/>
            <a:ext cx="8858250" cy="3600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30faf593496_1_10"/>
          <p:cNvSpPr txBox="1"/>
          <p:nvPr>
            <p:ph type="title"/>
          </p:nvPr>
        </p:nvSpPr>
        <p:spPr>
          <a:xfrm>
            <a:off x="822960" y="286604"/>
            <a:ext cx="7543800" cy="1450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mes New Roman"/>
              <a:buNone/>
            </a:pPr>
            <a:r>
              <a:rPr b="0" lang="en-US" sz="3600">
                <a:solidFill>
                  <a:schemeClr val="dk1"/>
                </a:solidFill>
              </a:rPr>
              <a:t>7.2.1 A Statistical Framework for Noise Removal</a:t>
            </a:r>
            <a:endParaRPr sz="3600"/>
          </a:p>
        </p:txBody>
      </p:sp>
      <p:sp>
        <p:nvSpPr>
          <p:cNvPr id="522" name="Google Shape;522;g30faf593496_1_10"/>
          <p:cNvSpPr txBox="1"/>
          <p:nvPr>
            <p:ph idx="11" type="ftr"/>
          </p:nvPr>
        </p:nvSpPr>
        <p:spPr>
          <a:xfrm>
            <a:off x="2764639" y="6459786"/>
            <a:ext cx="3617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DC &amp; CV LAB. CSIE NTU</a:t>
            </a:r>
            <a:endParaRPr/>
          </a:p>
        </p:txBody>
      </p:sp>
      <p:sp>
        <p:nvSpPr>
          <p:cNvPr id="523" name="Google Shape;523;g30faf593496_1_10"/>
          <p:cNvSpPr txBox="1"/>
          <p:nvPr>
            <p:ph idx="12" type="sldNum"/>
          </p:nvPr>
        </p:nvSpPr>
        <p:spPr>
          <a:xfrm>
            <a:off x="7425344" y="6459786"/>
            <a:ext cx="984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24" name="Google Shape;524;g30faf593496_1_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31775" y="1876129"/>
            <a:ext cx="5447303" cy="287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5" name="Google Shape;525;g30faf593496_1_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67928" y="1889804"/>
            <a:ext cx="3523673" cy="38584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27"/>
          <p:cNvSpPr txBox="1"/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mes New Roman"/>
              <a:buNone/>
            </a:pPr>
            <a:r>
              <a:rPr b="0" lang="en-US" sz="3600">
                <a:solidFill>
                  <a:schemeClr val="dk1"/>
                </a:solidFill>
              </a:rPr>
              <a:t>7.2.1 A Statistical Framework for Noise Removal</a:t>
            </a:r>
            <a:endParaRPr/>
          </a:p>
        </p:txBody>
      </p:sp>
      <p:sp>
        <p:nvSpPr>
          <p:cNvPr id="532" name="Google Shape;532;p27"/>
          <p:cNvSpPr txBox="1"/>
          <p:nvPr>
            <p:ph idx="1" type="body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/>
          <a:p>
            <a:pPr indent="-152400" lvl="0" marL="9144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 "/>
            </a:pPr>
            <a:r>
              <a:rPr lang="en-US" sz="2400">
                <a:solidFill>
                  <a:schemeClr val="dk1"/>
                </a:solidFill>
              </a:rPr>
              <a:t>Assumption: random noise is uncorrelated</a:t>
            </a:r>
            <a:endParaRPr/>
          </a:p>
          <a:p>
            <a:pPr indent="0" lvl="0" marL="9144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descr="7" id="533" name="Google Shape;533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7519" y="2849091"/>
            <a:ext cx="8208962" cy="2524125"/>
          </a:xfrm>
          <a:prstGeom prst="rect">
            <a:avLst/>
          </a:prstGeom>
          <a:noFill/>
          <a:ln>
            <a:noFill/>
          </a:ln>
        </p:spPr>
      </p:pic>
      <p:sp>
        <p:nvSpPr>
          <p:cNvPr id="534" name="Google Shape;534;p27"/>
          <p:cNvSpPr txBox="1"/>
          <p:nvPr>
            <p:ph idx="11" type="ftr"/>
          </p:nvPr>
        </p:nvSpPr>
        <p:spPr>
          <a:xfrm>
            <a:off x="3124200" y="64008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</a:rPr>
              <a:t>DC &amp; CV LAB.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CSIE NTU</a:t>
            </a:r>
            <a:endParaRPr/>
          </a:p>
        </p:txBody>
      </p:sp>
      <p:sp>
        <p:nvSpPr>
          <p:cNvPr id="535" name="Google Shape;535;p27"/>
          <p:cNvSpPr txBox="1"/>
          <p:nvPr>
            <p:ph idx="12" type="sldNum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28"/>
          <p:cNvSpPr txBox="1"/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mes New Roman"/>
              <a:buNone/>
            </a:pPr>
            <a:r>
              <a:rPr b="0" lang="en-US" sz="3600">
                <a:solidFill>
                  <a:schemeClr val="dk1"/>
                </a:solidFill>
              </a:rPr>
              <a:t>7.2.1 A Statistical Framework for Noise Removal</a:t>
            </a:r>
            <a:endParaRPr/>
          </a:p>
        </p:txBody>
      </p:sp>
      <p:sp>
        <p:nvSpPr>
          <p:cNvPr id="542" name="Google Shape;542;p28"/>
          <p:cNvSpPr txBox="1"/>
          <p:nvPr>
            <p:ph idx="1" type="body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/>
          <a:p>
            <a:pPr indent="-152400" lvl="0" marL="9144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 "/>
            </a:pPr>
            <a:r>
              <a:rPr lang="en-US" sz="2400">
                <a:solidFill>
                  <a:schemeClr val="dk1"/>
                </a:solidFill>
              </a:rPr>
              <a:t>Assumption: random noise is uncorrelated</a:t>
            </a:r>
            <a:endParaRPr/>
          </a:p>
          <a:p>
            <a:pPr indent="0" lvl="0" marL="9144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descr="7" id="543" name="Google Shape;543;p28"/>
          <p:cNvPicPr preferRelativeResize="0"/>
          <p:nvPr/>
        </p:nvPicPr>
        <p:blipFill rotWithShape="1">
          <a:blip r:embed="rId3">
            <a:alphaModFix/>
          </a:blip>
          <a:srcRect b="28528" l="42981" r="39474" t="0"/>
          <a:stretch/>
        </p:blipFill>
        <p:spPr>
          <a:xfrm>
            <a:off x="6984231" y="2389955"/>
            <a:ext cx="1440161" cy="1804045"/>
          </a:xfrm>
          <a:prstGeom prst="rect">
            <a:avLst/>
          </a:prstGeom>
          <a:noFill/>
          <a:ln>
            <a:noFill/>
          </a:ln>
        </p:spPr>
      </p:pic>
      <p:sp>
        <p:nvSpPr>
          <p:cNvPr id="544" name="Google Shape;544;p28"/>
          <p:cNvSpPr txBox="1"/>
          <p:nvPr>
            <p:ph idx="11" type="ftr"/>
          </p:nvPr>
        </p:nvSpPr>
        <p:spPr>
          <a:xfrm>
            <a:off x="3124200" y="64008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</a:rPr>
              <a:t>DC &amp; CV LAB.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CSIE NTU</a:t>
            </a:r>
            <a:endParaRPr/>
          </a:p>
        </p:txBody>
      </p:sp>
      <p:sp>
        <p:nvSpPr>
          <p:cNvPr id="545" name="Google Shape;545;p28"/>
          <p:cNvSpPr txBox="1"/>
          <p:nvPr>
            <p:ph idx="12" type="sldNum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46" name="Google Shape;546;p28"/>
          <p:cNvSpPr txBox="1"/>
          <p:nvPr/>
        </p:nvSpPr>
        <p:spPr>
          <a:xfrm>
            <a:off x="792000" y="3429000"/>
            <a:ext cx="7740440" cy="2577116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-1259" r="0" t="-473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pic>
        <p:nvPicPr>
          <p:cNvPr id="547" name="Google Shape;547;p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096617" y="2389955"/>
            <a:ext cx="2691758" cy="15141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29"/>
          <p:cNvSpPr txBox="1"/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mes New Roman"/>
              <a:buNone/>
            </a:pPr>
            <a:r>
              <a:rPr b="0" lang="en-US" sz="3600">
                <a:solidFill>
                  <a:schemeClr val="dk1"/>
                </a:solidFill>
              </a:rPr>
              <a:t>7.2.1 A Statistical Framework for Noise Removal</a:t>
            </a:r>
            <a:endParaRPr/>
          </a:p>
        </p:txBody>
      </p:sp>
      <p:sp>
        <p:nvSpPr>
          <p:cNvPr id="554" name="Google Shape;554;p29"/>
          <p:cNvSpPr txBox="1"/>
          <p:nvPr>
            <p:ph idx="1" type="body"/>
          </p:nvPr>
        </p:nvSpPr>
        <p:spPr>
          <a:xfrm>
            <a:off x="753264" y="1845734"/>
            <a:ext cx="7637400" cy="40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/>
          <a:p>
            <a:pPr indent="-152400" lvl="0" marL="9144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 "/>
            </a:pPr>
            <a:r>
              <a:rPr lang="en-US" sz="2400">
                <a:solidFill>
                  <a:schemeClr val="dk1"/>
                </a:solidFill>
              </a:rPr>
              <a:t>Assumption: correlation ρ</a:t>
            </a:r>
            <a:r>
              <a:rPr baseline="30000" i="1" lang="en-US" sz="2400">
                <a:solidFill>
                  <a:schemeClr val="dk1"/>
                </a:solidFill>
              </a:rPr>
              <a:t>n</a:t>
            </a:r>
            <a:r>
              <a:rPr lang="en-US" sz="2400">
                <a:solidFill>
                  <a:schemeClr val="dk1"/>
                </a:solidFill>
              </a:rPr>
              <a:t>, </a:t>
            </a:r>
            <a:r>
              <a:rPr i="1" lang="en-US" sz="2400">
                <a:solidFill>
                  <a:schemeClr val="dk1"/>
                </a:solidFill>
              </a:rPr>
              <a:t>n</a:t>
            </a:r>
            <a:r>
              <a:rPr lang="en-US" sz="2400">
                <a:solidFill>
                  <a:schemeClr val="dk1"/>
                </a:solidFill>
              </a:rPr>
              <a:t> &gt; 1, at distance </a:t>
            </a:r>
            <a:r>
              <a:rPr i="1" lang="en-US" sz="2400">
                <a:solidFill>
                  <a:schemeClr val="dk1"/>
                </a:solidFill>
              </a:rPr>
              <a:t>n</a:t>
            </a:r>
            <a:r>
              <a:rPr lang="en-US" sz="2400">
                <a:solidFill>
                  <a:schemeClr val="dk1"/>
                </a:solidFill>
              </a:rPr>
              <a:t> apart</a:t>
            </a:r>
            <a:endParaRPr sz="2400">
              <a:solidFill>
                <a:schemeClr val="dk1"/>
              </a:solidFill>
            </a:endParaRPr>
          </a:p>
          <a:p>
            <a:pPr indent="-152400" lvl="0" marL="9144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 "/>
            </a:pPr>
            <a:r>
              <a:rPr lang="en-US" sz="2400">
                <a:solidFill>
                  <a:schemeClr val="dk1"/>
                </a:solidFill>
              </a:rPr>
              <a:t>Assumption: all pixels have the same variance</a:t>
            </a:r>
            <a:endParaRPr sz="2400">
              <a:solidFill>
                <a:schemeClr val="dk1"/>
              </a:solidFill>
            </a:endParaRPr>
          </a:p>
          <a:p>
            <a:pPr indent="-152400" lvl="0" marL="9144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 "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0" lvl="0" marL="9144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555" name="Google Shape;555;p29"/>
          <p:cNvSpPr txBox="1"/>
          <p:nvPr>
            <p:ph idx="11" type="ftr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</a:rPr>
              <a:t>DC &amp; CV LAB. CSIE NTU</a:t>
            </a:r>
            <a:endParaRPr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556" name="Google Shape;556;p29"/>
          <p:cNvSpPr txBox="1"/>
          <p:nvPr>
            <p:ph idx="12" type="sldNum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57" name="Google Shape;55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776" y="2729449"/>
            <a:ext cx="5116525" cy="358424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558" name="Google Shape;558;p29"/>
          <p:cNvGraphicFramePr/>
          <p:nvPr/>
        </p:nvGraphicFramePr>
        <p:xfrm>
          <a:off x="5445411" y="2729453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{984C4EA0-612D-4215-84E8-9CEC38CA3513}</a:tableStyleId>
              </a:tblPr>
              <a:tblGrid>
                <a:gridCol w="540000"/>
                <a:gridCol w="540000"/>
                <a:gridCol w="540000"/>
              </a:tblGrid>
              <a:tr h="540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0" lang="en-US" sz="2000">
                          <a:solidFill>
                            <a:schemeClr val="dk1"/>
                          </a:solidFill>
                        </a:rPr>
                        <a:t>0</a:t>
                      </a:r>
                      <a:endParaRPr b="0" sz="20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00" marB="45700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000">
                          <a:solidFill>
                            <a:schemeClr val="dk1"/>
                          </a:solidFill>
                        </a:rPr>
                        <a:t>1</a:t>
                      </a:r>
                      <a:endParaRPr b="0" sz="20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00" marB="45700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0" lang="en-US" sz="2000">
                          <a:solidFill>
                            <a:schemeClr val="dk1"/>
                          </a:solidFill>
                        </a:rPr>
                        <a:t>2</a:t>
                      </a:r>
                      <a:endParaRPr b="0" sz="20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00" marB="45700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5401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lang="en-US" sz="2000"/>
                        <a:t>1</a:t>
                      </a:r>
                      <a:endParaRPr b="0" sz="20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00" marB="45700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0" lang="en-US" sz="2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endParaRPr b="0" sz="20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00" marB="45700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lang="en-US" sz="2000"/>
                        <a:t>3</a:t>
                      </a:r>
                      <a:endParaRPr b="0" sz="20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00" marB="45700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540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lang="en-US" sz="2000"/>
                        <a:t>2</a:t>
                      </a:r>
                      <a:endParaRPr b="0" sz="20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00" marB="45700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lang="en-US" sz="2000"/>
                        <a:t>3</a:t>
                      </a:r>
                      <a:endParaRPr b="0" sz="20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00" marB="45700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lang="en-US" sz="2000"/>
                        <a:t>4</a:t>
                      </a:r>
                      <a:endParaRPr b="0" sz="20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00" marB="45700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559" name="Google Shape;559;p29"/>
          <p:cNvSpPr/>
          <p:nvPr/>
        </p:nvSpPr>
        <p:spPr>
          <a:xfrm>
            <a:off x="877775" y="2647625"/>
            <a:ext cx="4338300" cy="492600"/>
          </a:xfrm>
          <a:prstGeom prst="rect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60" name="Google Shape;560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16068" y="4529112"/>
            <a:ext cx="2142000" cy="18050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30faf593496_1_21"/>
          <p:cNvSpPr txBox="1"/>
          <p:nvPr>
            <p:ph type="title"/>
          </p:nvPr>
        </p:nvSpPr>
        <p:spPr>
          <a:xfrm>
            <a:off x="822960" y="286604"/>
            <a:ext cx="7543800" cy="1450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mes New Roman"/>
              <a:buNone/>
            </a:pPr>
            <a:r>
              <a:rPr b="0" lang="en-US" sz="3600">
                <a:solidFill>
                  <a:schemeClr val="dk1"/>
                </a:solidFill>
              </a:rPr>
              <a:t>7.2.1 A Statistical Framework for Noise Removal</a:t>
            </a:r>
            <a:endParaRPr/>
          </a:p>
        </p:txBody>
      </p:sp>
      <p:sp>
        <p:nvSpPr>
          <p:cNvPr id="567" name="Google Shape;567;g30faf593496_1_21"/>
          <p:cNvSpPr txBox="1"/>
          <p:nvPr>
            <p:ph idx="1" type="body"/>
          </p:nvPr>
        </p:nvSpPr>
        <p:spPr>
          <a:xfrm>
            <a:off x="753264" y="1845734"/>
            <a:ext cx="7637400" cy="40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/>
          <a:p>
            <a:pPr indent="-152400" lvl="0" marL="91440" rtl="0" algn="l">
              <a:spcBef>
                <a:spcPts val="0"/>
              </a:spcBef>
              <a:spcAft>
                <a:spcPts val="0"/>
              </a:spcAft>
              <a:buSzPts val="2400"/>
              <a:buChar char=" "/>
            </a:pPr>
            <a:r>
              <a:rPr lang="en-US" sz="2400">
                <a:solidFill>
                  <a:schemeClr val="dk1"/>
                </a:solidFill>
              </a:rPr>
              <a:t>Assumption: correlation ρ</a:t>
            </a:r>
            <a:r>
              <a:rPr baseline="30000" i="1" lang="en-US" sz="2400">
                <a:solidFill>
                  <a:schemeClr val="dk1"/>
                </a:solidFill>
              </a:rPr>
              <a:t>n</a:t>
            </a:r>
            <a:r>
              <a:rPr lang="en-US" sz="2400">
                <a:solidFill>
                  <a:schemeClr val="dk1"/>
                </a:solidFill>
              </a:rPr>
              <a:t>, </a:t>
            </a:r>
            <a:r>
              <a:rPr i="1" lang="en-US" sz="2400">
                <a:solidFill>
                  <a:schemeClr val="dk1"/>
                </a:solidFill>
              </a:rPr>
              <a:t>n</a:t>
            </a:r>
            <a:r>
              <a:rPr lang="en-US" sz="2400">
                <a:solidFill>
                  <a:schemeClr val="dk1"/>
                </a:solidFill>
              </a:rPr>
              <a:t> &gt; 1, at distance </a:t>
            </a:r>
            <a:r>
              <a:rPr i="1" lang="en-US" sz="2400">
                <a:solidFill>
                  <a:schemeClr val="dk1"/>
                </a:solidFill>
              </a:rPr>
              <a:t>n</a:t>
            </a:r>
            <a:r>
              <a:rPr lang="en-US" sz="2400">
                <a:solidFill>
                  <a:schemeClr val="dk1"/>
                </a:solidFill>
              </a:rPr>
              <a:t> apart</a:t>
            </a:r>
            <a:endParaRPr sz="2400">
              <a:solidFill>
                <a:schemeClr val="dk1"/>
              </a:solidFill>
            </a:endParaRPr>
          </a:p>
          <a:p>
            <a:pPr indent="-152400" lvl="0" marL="9144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 "/>
            </a:pPr>
            <a:r>
              <a:rPr lang="en-US" sz="2400">
                <a:solidFill>
                  <a:schemeClr val="dk1"/>
                </a:solidFill>
              </a:rPr>
              <a:t>Assumption: all pixels have the same variance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568" name="Google Shape;568;g30faf593496_1_21"/>
          <p:cNvSpPr txBox="1"/>
          <p:nvPr>
            <p:ph idx="11" type="ftr"/>
          </p:nvPr>
        </p:nvSpPr>
        <p:spPr>
          <a:xfrm>
            <a:off x="2764639" y="6459786"/>
            <a:ext cx="3617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</a:rPr>
              <a:t>DC &amp; CV LAB. CSIE NTU</a:t>
            </a:r>
            <a:endParaRPr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569" name="Google Shape;569;g30faf593496_1_21"/>
          <p:cNvGrpSpPr/>
          <p:nvPr/>
        </p:nvGrpSpPr>
        <p:grpSpPr>
          <a:xfrm>
            <a:off x="1540004" y="2582120"/>
            <a:ext cx="5841423" cy="3259599"/>
            <a:chOff x="1241884" y="2693104"/>
            <a:chExt cx="5841423" cy="3259599"/>
          </a:xfrm>
        </p:grpSpPr>
        <p:pic>
          <p:nvPicPr>
            <p:cNvPr id="570" name="Google Shape;570;g30faf593496_1_21"/>
            <p:cNvPicPr preferRelativeResize="0"/>
            <p:nvPr/>
          </p:nvPicPr>
          <p:blipFill rotWithShape="1">
            <a:blip r:embed="rId3">
              <a:alphaModFix/>
            </a:blip>
            <a:srcRect b="15909" l="30621" r="31750" t="31860"/>
            <a:stretch/>
          </p:blipFill>
          <p:spPr>
            <a:xfrm>
              <a:off x="4058972" y="2693104"/>
              <a:ext cx="3024335" cy="32195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1" name="Google Shape;571;g30faf593496_1_21"/>
            <p:cNvPicPr preferRelativeResize="0"/>
            <p:nvPr/>
          </p:nvPicPr>
          <p:blipFill rotWithShape="1">
            <a:blip r:embed="rId3">
              <a:alphaModFix/>
            </a:blip>
            <a:srcRect b="73285" l="22453" r="47096" t="1912"/>
            <a:stretch/>
          </p:blipFill>
          <p:spPr>
            <a:xfrm>
              <a:off x="1241884" y="2693105"/>
              <a:ext cx="2448274" cy="15290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2" name="Google Shape;572;g30faf593496_1_21"/>
            <p:cNvPicPr preferRelativeResize="0"/>
            <p:nvPr/>
          </p:nvPicPr>
          <p:blipFill rotWithShape="1">
            <a:blip r:embed="rId3">
              <a:alphaModFix/>
            </a:blip>
            <a:srcRect b="73285" l="62880" r="23685" t="1015"/>
            <a:stretch/>
          </p:blipFill>
          <p:spPr>
            <a:xfrm>
              <a:off x="1962578" y="4368378"/>
              <a:ext cx="1080121" cy="158432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73" name="Google Shape;573;g30faf593496_1_21"/>
          <p:cNvPicPr preferRelativeResize="0"/>
          <p:nvPr/>
        </p:nvPicPr>
        <p:blipFill rotWithShape="1">
          <a:blip r:embed="rId3">
            <a:alphaModFix/>
          </a:blip>
          <a:srcRect b="0" l="0" r="0" t="85123"/>
          <a:stretch/>
        </p:blipFill>
        <p:spPr>
          <a:xfrm>
            <a:off x="554672" y="5764361"/>
            <a:ext cx="7812088" cy="917576"/>
          </a:xfrm>
          <a:prstGeom prst="rect">
            <a:avLst/>
          </a:prstGeom>
          <a:noFill/>
          <a:ln>
            <a:noFill/>
          </a:ln>
        </p:spPr>
      </p:pic>
      <p:sp>
        <p:nvSpPr>
          <p:cNvPr id="574" name="Google Shape;574;g30faf593496_1_21"/>
          <p:cNvSpPr txBox="1"/>
          <p:nvPr>
            <p:ph idx="12" type="sldNum"/>
          </p:nvPr>
        </p:nvSpPr>
        <p:spPr>
          <a:xfrm>
            <a:off x="7425344" y="6459786"/>
            <a:ext cx="984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30"/>
          <p:cNvSpPr txBox="1"/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mes New Roman"/>
              <a:buNone/>
            </a:pPr>
            <a:r>
              <a:rPr lang="en-US" sz="3600">
                <a:solidFill>
                  <a:schemeClr val="dk1"/>
                </a:solidFill>
              </a:rPr>
              <a:t>7.2.1 A Statistical Framework for Noise Removal</a:t>
            </a:r>
            <a:endParaRPr sz="3600">
              <a:solidFill>
                <a:schemeClr val="dk1"/>
              </a:solidFill>
            </a:endParaRPr>
          </a:p>
        </p:txBody>
      </p:sp>
      <p:sp>
        <p:nvSpPr>
          <p:cNvPr id="581" name="Google Shape;581;p30"/>
          <p:cNvSpPr txBox="1"/>
          <p:nvPr>
            <p:ph idx="1" type="body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2400">
                <a:solidFill>
                  <a:schemeClr val="dk1"/>
                </a:solidFill>
              </a:rPr>
              <a:t>Assumption: correlation </a:t>
            </a:r>
            <a:r>
              <a:rPr i="1" lang="en-US" sz="2400">
                <a:solidFill>
                  <a:schemeClr val="dk1"/>
                </a:solidFill>
              </a:rPr>
              <a:t>ρ</a:t>
            </a:r>
            <a:r>
              <a:rPr baseline="30000" i="1" lang="en-US" sz="2400">
                <a:solidFill>
                  <a:schemeClr val="dk1"/>
                </a:solidFill>
              </a:rPr>
              <a:t>n</a:t>
            </a:r>
            <a:r>
              <a:rPr lang="en-US" sz="2400">
                <a:solidFill>
                  <a:schemeClr val="dk1"/>
                </a:solidFill>
              </a:rPr>
              <a:t>, </a:t>
            </a:r>
            <a:r>
              <a:rPr i="1" lang="en-US" sz="2400">
                <a:solidFill>
                  <a:schemeClr val="dk1"/>
                </a:solidFill>
              </a:rPr>
              <a:t>n</a:t>
            </a:r>
            <a:r>
              <a:rPr lang="en-US" sz="2400">
                <a:solidFill>
                  <a:schemeClr val="dk1"/>
                </a:solidFill>
              </a:rPr>
              <a:t> &gt; 1, at distance </a:t>
            </a:r>
            <a:r>
              <a:rPr i="1" lang="en-US" sz="2400">
                <a:solidFill>
                  <a:schemeClr val="dk1"/>
                </a:solidFill>
              </a:rPr>
              <a:t>n</a:t>
            </a:r>
            <a:r>
              <a:rPr lang="en-US" sz="2400">
                <a:solidFill>
                  <a:schemeClr val="dk1"/>
                </a:solidFill>
              </a:rPr>
              <a:t> apart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</a:rPr>
              <a:t>Assumption: all pixels have the same variance</a:t>
            </a:r>
            <a:endParaRPr sz="2400">
              <a:solidFill>
                <a:schemeClr val="dk1"/>
              </a:solidFill>
            </a:endParaRPr>
          </a:p>
          <a:p>
            <a:pPr indent="0" lvl="0" marL="9144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2400"/>
          </a:p>
        </p:txBody>
      </p:sp>
      <p:sp>
        <p:nvSpPr>
          <p:cNvPr id="582" name="Google Shape;582;p30"/>
          <p:cNvSpPr txBox="1"/>
          <p:nvPr>
            <p:ph idx="11" type="ftr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</a:rPr>
              <a:t>DC &amp; CV LAB. CSIE NTU</a:t>
            </a:r>
            <a:endParaRPr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583" name="Google Shape;583;p30"/>
          <p:cNvSpPr txBox="1"/>
          <p:nvPr>
            <p:ph idx="12" type="sldNum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84" name="Google Shape;584;p30"/>
          <p:cNvSpPr txBox="1"/>
          <p:nvPr/>
        </p:nvSpPr>
        <p:spPr>
          <a:xfrm>
            <a:off x="323528" y="3145269"/>
            <a:ext cx="8411762" cy="2832198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-1206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pic>
        <p:nvPicPr>
          <p:cNvPr id="585" name="Google Shape;585;p30"/>
          <p:cNvPicPr preferRelativeResize="0"/>
          <p:nvPr/>
        </p:nvPicPr>
        <p:blipFill rotWithShape="1">
          <a:blip r:embed="rId4">
            <a:alphaModFix/>
          </a:blip>
          <a:srcRect b="44852" l="30622" r="55055" t="31860"/>
          <a:stretch/>
        </p:blipFill>
        <p:spPr>
          <a:xfrm>
            <a:off x="6875443" y="2372060"/>
            <a:ext cx="1461426" cy="1822662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" name="Google Shape;586;p30"/>
          <p:cNvPicPr preferRelativeResize="0"/>
          <p:nvPr/>
        </p:nvPicPr>
        <p:blipFill rotWithShape="1">
          <a:blip r:embed="rId4">
            <a:alphaModFix/>
          </a:blip>
          <a:srcRect b="73287" l="22455" r="47095" t="1911"/>
          <a:stretch/>
        </p:blipFill>
        <p:spPr>
          <a:xfrm>
            <a:off x="3851920" y="2400269"/>
            <a:ext cx="2918459" cy="182266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一張含有 文字, 時鐘 的圖片&#10;&#10;自動產生的描述" id="587" name="Google Shape;587;p3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51920" y="4120206"/>
            <a:ext cx="1352550" cy="1695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31"/>
          <p:cNvSpPr txBox="1"/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imes New Roman"/>
              <a:buNone/>
            </a:pPr>
            <a:r>
              <a:rPr b="0" lang="en-US">
                <a:solidFill>
                  <a:schemeClr val="dk1"/>
                </a:solidFill>
              </a:rPr>
              <a:t>7.2.3 Outlier or Peak Noise</a:t>
            </a:r>
            <a:endParaRPr/>
          </a:p>
        </p:txBody>
      </p:sp>
      <p:sp>
        <p:nvSpPr>
          <p:cNvPr id="594" name="Google Shape;594;p31"/>
          <p:cNvSpPr txBox="1"/>
          <p:nvPr>
            <p:ph idx="1" type="body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-177800" lvl="0" marL="9144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 "/>
            </a:pPr>
            <a:r>
              <a:rPr b="1" lang="en-US" sz="2800">
                <a:solidFill>
                  <a:schemeClr val="dk1"/>
                </a:solidFill>
              </a:rPr>
              <a:t>outlier (peak noise): </a:t>
            </a:r>
            <a:endParaRPr/>
          </a:p>
          <a:p>
            <a:pPr indent="-152400" lvl="0" marL="9144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 "/>
            </a:pPr>
            <a:r>
              <a:rPr lang="en-US" sz="2400">
                <a:solidFill>
                  <a:schemeClr val="dk1"/>
                </a:solidFill>
              </a:rPr>
              <a:t>pixel value replaced by random noise value</a:t>
            </a:r>
            <a:endParaRPr/>
          </a:p>
          <a:p>
            <a:pPr indent="0" lvl="0" marL="9144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-177800" lvl="0" marL="9144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 "/>
            </a:pPr>
            <a:r>
              <a:rPr b="1" lang="en-US" sz="2800">
                <a:solidFill>
                  <a:schemeClr val="dk1"/>
                </a:solidFill>
              </a:rPr>
              <a:t>neighborhood size: </a:t>
            </a:r>
            <a:endParaRPr/>
          </a:p>
          <a:p>
            <a:pPr indent="-152400" lvl="0" marL="9144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 "/>
            </a:pPr>
            <a:r>
              <a:rPr lang="en-US" sz="2400">
                <a:solidFill>
                  <a:schemeClr val="dk1"/>
                </a:solidFill>
              </a:rPr>
              <a:t>larger than noise, smaller than preserved detail</a:t>
            </a:r>
            <a:endParaRPr/>
          </a:p>
          <a:p>
            <a:pPr indent="0" lvl="0" marL="9144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-177800" lvl="0" marL="9144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 "/>
            </a:pPr>
            <a:r>
              <a:rPr b="1" lang="en-US" sz="2800">
                <a:solidFill>
                  <a:schemeClr val="dk1"/>
                </a:solidFill>
              </a:rPr>
              <a:t>center-deleted: </a:t>
            </a:r>
            <a:endParaRPr/>
          </a:p>
          <a:p>
            <a:pPr indent="-152400" lvl="0" marL="9144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 "/>
            </a:pPr>
            <a:r>
              <a:rPr lang="en-US" sz="2400">
                <a:solidFill>
                  <a:schemeClr val="dk1"/>
                </a:solidFill>
              </a:rPr>
              <a:t>neighborhood pixel values in neighborhood except center</a:t>
            </a:r>
            <a:endParaRPr/>
          </a:p>
        </p:txBody>
      </p:sp>
      <p:sp>
        <p:nvSpPr>
          <p:cNvPr id="595" name="Google Shape;595;p31"/>
          <p:cNvSpPr txBox="1"/>
          <p:nvPr>
            <p:ph idx="11" type="ftr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</a:rPr>
              <a:t>DC &amp; CV LAB. CSIE NTU</a:t>
            </a:r>
            <a:endParaRPr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596" name="Google Shape;596;p31"/>
          <p:cNvSpPr txBox="1"/>
          <p:nvPr>
            <p:ph idx="12" type="sldNum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32"/>
          <p:cNvSpPr txBox="1"/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imes New Roman"/>
              <a:buNone/>
            </a:pPr>
            <a:r>
              <a:rPr lang="en-US">
                <a:solidFill>
                  <a:schemeClr val="dk1"/>
                </a:solidFill>
              </a:rPr>
              <a:t>7.2.3 Outlier or Peak Noise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03" name="Google Shape;603;p32"/>
          <p:cNvSpPr txBox="1"/>
          <p:nvPr>
            <p:ph idx="11" type="ftr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</a:rPr>
              <a:t>DC &amp; CV LAB. CSIE NTU</a:t>
            </a:r>
            <a:endParaRPr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604" name="Google Shape;604;p32"/>
          <p:cNvSpPr txBox="1"/>
          <p:nvPr>
            <p:ph idx="1" type="body"/>
          </p:nvPr>
        </p:nvSpPr>
        <p:spPr>
          <a:xfrm>
            <a:off x="822959" y="1845734"/>
            <a:ext cx="7543801" cy="424756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-13915" l="-1211" r="0" t="0"/>
            </a:stretch>
          </a:blipFill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/>
          <a:p>
            <a:pPr indent="-127000" lvl="0" marL="9144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 "/>
            </a:pPr>
            <a:r>
              <a:rPr lang="en-US"/>
              <a:t> </a:t>
            </a:r>
            <a:endParaRPr/>
          </a:p>
        </p:txBody>
      </p:sp>
      <p:sp>
        <p:nvSpPr>
          <p:cNvPr id="605" name="Google Shape;605;p32"/>
          <p:cNvSpPr txBox="1"/>
          <p:nvPr>
            <p:ph idx="12" type="sldNum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aphicFrame>
        <p:nvGraphicFramePr>
          <p:cNvPr id="606" name="Google Shape;606;p32"/>
          <p:cNvGraphicFramePr/>
          <p:nvPr/>
        </p:nvGraphicFramePr>
        <p:xfrm>
          <a:off x="1524000" y="242979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{FEBB75A2-01BF-44EA-AD25-9338B1AE17CF}</a:tableStyleId>
              </a:tblPr>
              <a:tblGrid>
                <a:gridCol w="2032000"/>
                <a:gridCol w="2032000"/>
                <a:gridCol w="203200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US" sz="1800"/>
                        <a:t>y</a:t>
                      </a:r>
                      <a:endParaRPr i="1" sz="1800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30faf593496_0_0"/>
          <p:cNvSpPr txBox="1"/>
          <p:nvPr/>
        </p:nvSpPr>
        <p:spPr>
          <a:xfrm>
            <a:off x="3116262" y="6500812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imes New Roman"/>
              <a:buNone/>
            </a:pPr>
            <a:r>
              <a:rPr b="1" i="0" lang="en-US" sz="10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DC &amp; CV Lab.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omic Sans MS"/>
              <a:buNone/>
            </a:pPr>
            <a:r>
              <a:rPr b="0" i="0" lang="en-US" sz="100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CSIE NTU</a:t>
            </a:r>
            <a:endParaRPr/>
          </a:p>
        </p:txBody>
      </p:sp>
      <p:sp>
        <p:nvSpPr>
          <p:cNvPr id="162" name="Google Shape;162;g30faf593496_0_0"/>
          <p:cNvSpPr txBox="1"/>
          <p:nvPr>
            <p:ph type="title"/>
          </p:nvPr>
        </p:nvSpPr>
        <p:spPr>
          <a:xfrm>
            <a:off x="822960" y="286604"/>
            <a:ext cx="7543800" cy="1450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900"/>
              <a:buFont typeface="Arial"/>
              <a:buNone/>
            </a:pPr>
            <a:r>
              <a:rPr b="1" i="0" lang="en-US" sz="39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1.2.1 </a:t>
            </a:r>
            <a:r>
              <a:rPr b="0" i="0" lang="en-US" sz="39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Conditioning</a:t>
            </a:r>
            <a:endParaRPr/>
          </a:p>
        </p:txBody>
      </p:sp>
      <p:sp>
        <p:nvSpPr>
          <p:cNvPr id="163" name="Google Shape;163;g30faf593496_0_0"/>
          <p:cNvSpPr txBox="1"/>
          <p:nvPr>
            <p:ph idx="1" type="body"/>
          </p:nvPr>
        </p:nvSpPr>
        <p:spPr>
          <a:xfrm>
            <a:off x="684212" y="2041525"/>
            <a:ext cx="8229600" cy="41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Noto Sans Symbols"/>
              <a:buChar char="●"/>
            </a:pPr>
            <a:r>
              <a:rPr b="0" i="0" lang="en-US" sz="3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Conditioning is based on a model that suggests that the observed image is composed of an informative pattern modified by uninteresting variations that typically add to or multiply the informative pattern.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 b="0" i="0" sz="30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Noto Sans Symbols"/>
              <a:buChar char="●"/>
            </a:pPr>
            <a:r>
              <a:rPr b="0" i="0" lang="en-US" sz="3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e.g. noise suppression, 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</a:pPr>
            <a:r>
              <a:rPr b="0" i="0" lang="en-US" sz="3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background normalization</a:t>
            </a:r>
            <a:endParaRPr/>
          </a:p>
          <a:p>
            <a:pPr indent="-209550" lvl="0" marL="3429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Noto Sans Symbols"/>
              <a:buNone/>
            </a:pPr>
            <a:r>
              <a:t/>
            </a:r>
            <a:endParaRPr b="0" i="0" sz="30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09550" lvl="0" marL="342900" rtl="0" algn="l">
              <a:spcBef>
                <a:spcPts val="6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 b="0" i="0" sz="30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33"/>
          <p:cNvSpPr txBox="1"/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imes New Roman"/>
              <a:buNone/>
            </a:pPr>
            <a:r>
              <a:rPr b="0" lang="en-US">
                <a:solidFill>
                  <a:schemeClr val="dk1"/>
                </a:solidFill>
              </a:rPr>
              <a:t>7.2.3 Outlier or Peak Noise</a:t>
            </a:r>
            <a:endParaRPr/>
          </a:p>
        </p:txBody>
      </p:sp>
      <p:sp>
        <p:nvSpPr>
          <p:cNvPr id="613" name="Google Shape;613;p33"/>
          <p:cNvSpPr txBox="1"/>
          <p:nvPr>
            <p:ph idx="1" type="body"/>
          </p:nvPr>
        </p:nvSpPr>
        <p:spPr>
          <a:xfrm>
            <a:off x="822959" y="1845734"/>
            <a:ext cx="7543801" cy="461405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-548" l="-2515" r="0" t="-17307"/>
            </a:stretch>
          </a:blipFill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/>
          <a:p>
            <a:pPr indent="-127000" lvl="0" marL="9144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 "/>
            </a:pPr>
            <a:r>
              <a:rPr lang="en-US"/>
              <a:t> </a:t>
            </a:r>
            <a:endParaRPr/>
          </a:p>
        </p:txBody>
      </p:sp>
      <p:sp>
        <p:nvSpPr>
          <p:cNvPr id="614" name="Google Shape;614;p33"/>
          <p:cNvSpPr txBox="1"/>
          <p:nvPr>
            <p:ph idx="11" type="ftr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</a:rPr>
              <a:t>DC &amp; CV LAB. CSIE NTU</a:t>
            </a:r>
            <a:endParaRPr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615" name="Google Shape;615;p33"/>
          <p:cNvSpPr txBox="1"/>
          <p:nvPr>
            <p:ph idx="12" type="sldNum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16" name="Google Shape;616;p33"/>
          <p:cNvSpPr/>
          <p:nvPr/>
        </p:nvSpPr>
        <p:spPr>
          <a:xfrm>
            <a:off x="6156176" y="4509120"/>
            <a:ext cx="1547218" cy="491096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-128740" l="0" r="-9448" t="-78743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34"/>
          <p:cNvSpPr txBox="1"/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imes New Roman"/>
              <a:buNone/>
            </a:pPr>
            <a:r>
              <a:rPr b="0" lang="en-US">
                <a:solidFill>
                  <a:schemeClr val="dk1"/>
                </a:solidFill>
              </a:rPr>
              <a:t>7.2.3 Outlier or Peak Noise</a:t>
            </a:r>
            <a:endParaRPr/>
          </a:p>
        </p:txBody>
      </p:sp>
      <p:sp>
        <p:nvSpPr>
          <p:cNvPr id="623" name="Google Shape;623;p34"/>
          <p:cNvSpPr txBox="1"/>
          <p:nvPr>
            <p:ph idx="1" type="body"/>
          </p:nvPr>
        </p:nvSpPr>
        <p:spPr>
          <a:xfrm>
            <a:off x="822959" y="1845734"/>
            <a:ext cx="7543801" cy="424756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-65473" l="-2515" r="0" t="-18451"/>
            </a:stretch>
          </a:blipFill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/>
          <a:p>
            <a:pPr indent="-127000" lvl="0" marL="9144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 "/>
            </a:pPr>
            <a:r>
              <a:rPr lang="en-US"/>
              <a:t> </a:t>
            </a:r>
            <a:endParaRPr/>
          </a:p>
        </p:txBody>
      </p:sp>
      <p:sp>
        <p:nvSpPr>
          <p:cNvPr id="624" name="Google Shape;624;p34"/>
          <p:cNvSpPr txBox="1"/>
          <p:nvPr>
            <p:ph idx="11" type="ftr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</a:rPr>
              <a:t>DC &amp; CV LAB. CSIE NTU</a:t>
            </a:r>
            <a:endParaRPr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625" name="Google Shape;625;p34"/>
          <p:cNvSpPr txBox="1"/>
          <p:nvPr>
            <p:ph idx="12" type="sldNum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35"/>
          <p:cNvSpPr txBox="1"/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imes New Roman"/>
              <a:buNone/>
            </a:pPr>
            <a:r>
              <a:rPr b="0" lang="en-US">
                <a:solidFill>
                  <a:schemeClr val="dk1"/>
                </a:solidFill>
              </a:rPr>
              <a:t>7-2-3 Outlier or Peak Noise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632" name="Google Shape;632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66838" y="1967707"/>
            <a:ext cx="6410325" cy="2922587"/>
          </a:xfrm>
          <a:prstGeom prst="rect">
            <a:avLst/>
          </a:prstGeom>
          <a:noFill/>
          <a:ln>
            <a:noFill/>
          </a:ln>
        </p:spPr>
      </p:pic>
      <p:sp>
        <p:nvSpPr>
          <p:cNvPr id="633" name="Google Shape;633;p35"/>
          <p:cNvSpPr/>
          <p:nvPr/>
        </p:nvSpPr>
        <p:spPr>
          <a:xfrm>
            <a:off x="4053369" y="1998980"/>
            <a:ext cx="1428750" cy="2497137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34" name="Google Shape;634;p35"/>
          <p:cNvSpPr txBox="1"/>
          <p:nvPr/>
        </p:nvSpPr>
        <p:spPr>
          <a:xfrm>
            <a:off x="3938107" y="5332040"/>
            <a:ext cx="1973617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If theta (</a:t>
            </a:r>
            <a:r>
              <a:rPr i="1"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θ</a:t>
            </a: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= 1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35" name="Google Shape;635;p35"/>
          <p:cNvSpPr txBox="1"/>
          <p:nvPr>
            <p:ph idx="11" type="ftr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</a:rPr>
              <a:t>DC &amp; CV LAB. CSIE NTU</a:t>
            </a:r>
            <a:endParaRPr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636" name="Google Shape;636;p35"/>
          <p:cNvSpPr txBox="1"/>
          <p:nvPr>
            <p:ph idx="12" type="sldNum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36"/>
          <p:cNvSpPr txBox="1"/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imes New Roman"/>
              <a:buNone/>
            </a:pPr>
            <a:r>
              <a:rPr b="0" lang="en-US">
                <a:solidFill>
                  <a:schemeClr val="dk1"/>
                </a:solidFill>
              </a:rPr>
              <a:t>7.2.3 Outlier or Peak Noise</a:t>
            </a:r>
            <a:endParaRPr/>
          </a:p>
        </p:txBody>
      </p:sp>
      <p:sp>
        <p:nvSpPr>
          <p:cNvPr id="643" name="Google Shape;643;p36"/>
          <p:cNvSpPr txBox="1"/>
          <p:nvPr>
            <p:ph idx="11" type="ftr"/>
          </p:nvPr>
        </p:nvSpPr>
        <p:spPr>
          <a:xfrm>
            <a:off x="2771800" y="6492875"/>
            <a:ext cx="36171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</a:rPr>
              <a:t>DC &amp; CV LAB. CSIE NTU</a:t>
            </a:r>
            <a:endParaRPr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644" name="Google Shape;644;p36"/>
          <p:cNvSpPr txBox="1"/>
          <p:nvPr>
            <p:ph idx="1" type="body"/>
          </p:nvPr>
        </p:nvSpPr>
        <p:spPr>
          <a:xfrm>
            <a:off x="359532" y="1845734"/>
            <a:ext cx="8424936" cy="431957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-2242" r="0" t="0"/>
            </a:stretch>
          </a:blipFill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/>
          <a:p>
            <a:pPr indent="-127000" lvl="0" marL="9144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 "/>
            </a:pPr>
            <a:r>
              <a:rPr lang="en-US"/>
              <a:t> </a:t>
            </a:r>
            <a:endParaRPr/>
          </a:p>
        </p:txBody>
      </p:sp>
      <p:sp>
        <p:nvSpPr>
          <p:cNvPr id="645" name="Google Shape;645;p36"/>
          <p:cNvSpPr txBox="1"/>
          <p:nvPr>
            <p:ph idx="12" type="sldNum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37"/>
          <p:cNvSpPr txBox="1"/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imes New Roman"/>
              <a:buNone/>
            </a:pPr>
            <a:r>
              <a:rPr b="0" lang="en-US">
                <a:solidFill>
                  <a:schemeClr val="dk1"/>
                </a:solidFill>
              </a:rPr>
              <a:t>7.2.3 Outlier or Peak Noise</a:t>
            </a:r>
            <a:endParaRPr/>
          </a:p>
        </p:txBody>
      </p:sp>
      <p:sp>
        <p:nvSpPr>
          <p:cNvPr id="652" name="Google Shape;652;p37"/>
          <p:cNvSpPr txBox="1"/>
          <p:nvPr>
            <p:ph idx="1" type="body"/>
          </p:nvPr>
        </p:nvSpPr>
        <p:spPr>
          <a:xfrm>
            <a:off x="822959" y="1845734"/>
            <a:ext cx="7543801" cy="4535594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-1211" r="0" t="-1881"/>
            </a:stretch>
          </a:blipFill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/>
          <a:p>
            <a:pPr indent="-127000" lvl="0" marL="9144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 "/>
            </a:pPr>
            <a:r>
              <a:rPr lang="en-US"/>
              <a:t> </a:t>
            </a:r>
            <a:endParaRPr/>
          </a:p>
        </p:txBody>
      </p:sp>
      <p:cxnSp>
        <p:nvCxnSpPr>
          <p:cNvPr id="653" name="Google Shape;653;p37"/>
          <p:cNvCxnSpPr/>
          <p:nvPr/>
        </p:nvCxnSpPr>
        <p:spPr>
          <a:xfrm flipH="1" rot="10800000">
            <a:off x="2764639" y="3433078"/>
            <a:ext cx="360000" cy="360000"/>
          </a:xfrm>
          <a:prstGeom prst="straightConnector1">
            <a:avLst/>
          </a:prstGeom>
          <a:noFill/>
          <a:ln cap="flat" cmpd="sng" w="38100">
            <a:solidFill>
              <a:srgbClr val="FF33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54" name="Google Shape;654;p37"/>
          <p:cNvCxnSpPr/>
          <p:nvPr/>
        </p:nvCxnSpPr>
        <p:spPr>
          <a:xfrm flipH="1" rot="10800000">
            <a:off x="3995936" y="2924944"/>
            <a:ext cx="360000" cy="360000"/>
          </a:xfrm>
          <a:prstGeom prst="straightConnector1">
            <a:avLst/>
          </a:prstGeom>
          <a:noFill/>
          <a:ln cap="flat" cmpd="sng" w="38100">
            <a:solidFill>
              <a:srgbClr val="FF33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55" name="Google Shape;655;p37"/>
          <p:cNvCxnSpPr/>
          <p:nvPr/>
        </p:nvCxnSpPr>
        <p:spPr>
          <a:xfrm flipH="1" rot="10800000">
            <a:off x="4397295" y="3433078"/>
            <a:ext cx="360000" cy="360000"/>
          </a:xfrm>
          <a:prstGeom prst="straightConnector1">
            <a:avLst/>
          </a:prstGeom>
          <a:noFill/>
          <a:ln cap="flat" cmpd="sng" w="38100">
            <a:solidFill>
              <a:srgbClr val="FF33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56" name="Google Shape;656;p37"/>
          <p:cNvCxnSpPr/>
          <p:nvPr/>
        </p:nvCxnSpPr>
        <p:spPr>
          <a:xfrm flipH="1" rot="10800000">
            <a:off x="2051720" y="5013176"/>
            <a:ext cx="1224136" cy="1080080"/>
          </a:xfrm>
          <a:prstGeom prst="straightConnector1">
            <a:avLst/>
          </a:prstGeom>
          <a:noFill/>
          <a:ln cap="flat" cmpd="sng" w="38100">
            <a:solidFill>
              <a:srgbClr val="FF33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657" name="Google Shape;657;p37"/>
          <p:cNvSpPr txBox="1"/>
          <p:nvPr>
            <p:ph idx="11" type="ftr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</a:rPr>
              <a:t>DC &amp; CV LAB. CSIE NTU</a:t>
            </a:r>
            <a:endParaRPr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658" name="Google Shape;658;p37"/>
          <p:cNvSpPr txBox="1"/>
          <p:nvPr>
            <p:ph idx="12" type="sldNum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p38"/>
          <p:cNvSpPr txBox="1"/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imes New Roman"/>
              <a:buNone/>
            </a:pPr>
            <a:r>
              <a:rPr b="0" lang="en-US">
                <a:solidFill>
                  <a:schemeClr val="dk1"/>
                </a:solidFill>
              </a:rPr>
              <a:t>7.2.4 </a:t>
            </a:r>
            <a:r>
              <a:rPr b="0" i="1" lang="en-US">
                <a:solidFill>
                  <a:schemeClr val="dk1"/>
                </a:solidFill>
              </a:rPr>
              <a:t>K</a:t>
            </a:r>
            <a:r>
              <a:rPr b="0" lang="en-US">
                <a:solidFill>
                  <a:schemeClr val="dk1"/>
                </a:solidFill>
              </a:rPr>
              <a:t>-Nearest Neighbor</a:t>
            </a:r>
            <a:endParaRPr/>
          </a:p>
        </p:txBody>
      </p:sp>
      <p:sp>
        <p:nvSpPr>
          <p:cNvPr id="665" name="Google Shape;665;p38"/>
          <p:cNvSpPr txBox="1"/>
          <p:nvPr>
            <p:ph idx="11" type="ftr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</a:rPr>
              <a:t>DC &amp; CV LAB. CSIE NTU</a:t>
            </a:r>
            <a:endParaRPr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666" name="Google Shape;666;p38"/>
          <p:cNvSpPr txBox="1"/>
          <p:nvPr>
            <p:ph idx="12" type="sldNum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67" name="Google Shape;667;p38"/>
          <p:cNvSpPr txBox="1"/>
          <p:nvPr/>
        </p:nvSpPr>
        <p:spPr>
          <a:xfrm>
            <a:off x="822950" y="1973950"/>
            <a:ext cx="7765200" cy="17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600">
                <a:latin typeface="Times New Roman"/>
                <a:ea typeface="Times New Roman"/>
                <a:cs typeface="Times New Roman"/>
                <a:sym typeface="Times New Roman"/>
              </a:rPr>
              <a:t>K</a:t>
            </a:r>
            <a:r>
              <a:rPr lang="en-US" sz="2600">
                <a:latin typeface="Times New Roman"/>
                <a:ea typeface="Times New Roman"/>
                <a:cs typeface="Times New Roman"/>
                <a:sym typeface="Times New Roman"/>
              </a:rPr>
              <a:t>-nearest neighbor:</a:t>
            </a:r>
            <a:endParaRPr sz="2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latin typeface="Times New Roman"/>
                <a:ea typeface="Times New Roman"/>
                <a:cs typeface="Times New Roman"/>
                <a:sym typeface="Times New Roman"/>
              </a:rPr>
              <a:t>Equally weighted average of the </a:t>
            </a:r>
            <a:r>
              <a:rPr i="1" lang="en-US" sz="2600">
                <a:latin typeface="Times New Roman"/>
                <a:ea typeface="Times New Roman"/>
                <a:cs typeface="Times New Roman"/>
                <a:sym typeface="Times New Roman"/>
              </a:rPr>
              <a:t>k</a:t>
            </a:r>
            <a:r>
              <a:rPr lang="en-US" sz="2600">
                <a:latin typeface="Times New Roman"/>
                <a:ea typeface="Times New Roman"/>
                <a:cs typeface="Times New Roman"/>
                <a:sym typeface="Times New Roman"/>
              </a:rPr>
              <a:t>-closest pixel values.</a:t>
            </a:r>
            <a:endParaRPr sz="2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40"/>
          <p:cNvSpPr txBox="1"/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b="0" lang="en-US" sz="4400">
                <a:solidFill>
                  <a:schemeClr val="dk1"/>
                </a:solidFill>
              </a:rPr>
              <a:t>7.2.5 Gradient Inverse Weighted</a:t>
            </a:r>
            <a:endParaRPr/>
          </a:p>
        </p:txBody>
      </p:sp>
      <p:sp>
        <p:nvSpPr>
          <p:cNvPr id="674" name="Google Shape;674;p40"/>
          <p:cNvSpPr txBox="1"/>
          <p:nvPr>
            <p:ph idx="1" type="body"/>
          </p:nvPr>
        </p:nvSpPr>
        <p:spPr>
          <a:xfrm>
            <a:off x="522000" y="1845734"/>
            <a:ext cx="8100000" cy="461405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-2333" r="0" t="0"/>
            </a:stretch>
          </a:blipFill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/>
          <a:p>
            <a:pPr indent="-127000" lvl="0" marL="9144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 "/>
            </a:pPr>
            <a:r>
              <a:rPr lang="en-US"/>
              <a:t> </a:t>
            </a:r>
            <a:endParaRPr/>
          </a:p>
        </p:txBody>
      </p:sp>
      <p:sp>
        <p:nvSpPr>
          <p:cNvPr id="675" name="Google Shape;675;p40"/>
          <p:cNvSpPr txBox="1"/>
          <p:nvPr/>
        </p:nvSpPr>
        <p:spPr>
          <a:xfrm>
            <a:off x="5973137" y="3339012"/>
            <a:ext cx="1944216" cy="10472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(r’,c’) = (r,c)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otherwise</a:t>
            </a:r>
            <a:endParaRPr i="1" sz="2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76" name="Google Shape;676;p40"/>
          <p:cNvSpPr txBox="1"/>
          <p:nvPr>
            <p:ph idx="11" type="ftr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</a:rPr>
              <a:t>DC &amp; CV LAB. CSIE NTU</a:t>
            </a:r>
            <a:endParaRPr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677" name="Google Shape;677;p40"/>
          <p:cNvSpPr txBox="1"/>
          <p:nvPr>
            <p:ph idx="12" type="sldNum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78" name="Google Shape;678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57687" y="4985335"/>
            <a:ext cx="38100" cy="276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41"/>
          <p:cNvSpPr/>
          <p:nvPr/>
        </p:nvSpPr>
        <p:spPr>
          <a:xfrm>
            <a:off x="114728" y="3260535"/>
            <a:ext cx="6662273" cy="2742354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-21109" l="-1004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graphicFrame>
        <p:nvGraphicFramePr>
          <p:cNvPr id="685" name="Google Shape;685;p41"/>
          <p:cNvGraphicFramePr/>
          <p:nvPr/>
        </p:nvGraphicFramePr>
        <p:xfrm>
          <a:off x="96752" y="185996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{984C4EA0-612D-4215-84E8-9CEC38CA3513}</a:tableStyleId>
              </a:tblPr>
              <a:tblGrid>
                <a:gridCol w="396000"/>
                <a:gridCol w="396000"/>
                <a:gridCol w="396000"/>
              </a:tblGrid>
              <a:tr h="3960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>
                          <a:solidFill>
                            <a:schemeClr val="dk1"/>
                          </a:solidFill>
                        </a:rPr>
                        <a:t>3</a:t>
                      </a:r>
                      <a:endParaRPr b="0" sz="1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>
                          <a:solidFill>
                            <a:schemeClr val="dk1"/>
                          </a:solidFill>
                        </a:rPr>
                        <a:t>5</a:t>
                      </a:r>
                      <a:endParaRPr b="0" sz="1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>
                          <a:solidFill>
                            <a:schemeClr val="dk1"/>
                          </a:solidFill>
                        </a:rPr>
                        <a:t>7</a:t>
                      </a:r>
                      <a:endParaRPr b="0" sz="1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0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>
                          <a:solidFill>
                            <a:schemeClr val="dk1"/>
                          </a:solidFill>
                        </a:rPr>
                        <a:t>3</a:t>
                      </a:r>
                      <a:endParaRPr b="0" sz="1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>
                          <a:solidFill>
                            <a:srgbClr val="FF0000"/>
                          </a:solidFill>
                        </a:rPr>
                        <a:t>9</a:t>
                      </a:r>
                      <a:endParaRPr b="0" sz="1800">
                        <a:solidFill>
                          <a:srgbClr val="FF0000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>
                          <a:solidFill>
                            <a:schemeClr val="dk1"/>
                          </a:solidFill>
                        </a:rPr>
                        <a:t>4</a:t>
                      </a:r>
                      <a:endParaRPr b="0" sz="1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0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>
                          <a:solidFill>
                            <a:schemeClr val="dk1"/>
                          </a:solidFill>
                        </a:rPr>
                        <a:t>4</a:t>
                      </a:r>
                      <a:endParaRPr b="0" sz="1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>
                          <a:solidFill>
                            <a:schemeClr val="dk1"/>
                          </a:solidFill>
                        </a:rPr>
                        <a:t>3</a:t>
                      </a:r>
                      <a:endParaRPr b="0" sz="1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>
                          <a:solidFill>
                            <a:schemeClr val="dk1"/>
                          </a:solidFill>
                        </a:rPr>
                        <a:t>6</a:t>
                      </a:r>
                      <a:endParaRPr b="0" sz="1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686" name="Google Shape;686;p41"/>
          <p:cNvSpPr txBox="1"/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b="0" lang="en-US" sz="4400">
                <a:solidFill>
                  <a:schemeClr val="dk1"/>
                </a:solidFill>
              </a:rPr>
              <a:t>7.2.5 Gradient Inverse Weighted</a:t>
            </a:r>
            <a:endParaRPr/>
          </a:p>
        </p:txBody>
      </p:sp>
      <p:sp>
        <p:nvSpPr>
          <p:cNvPr id="687" name="Google Shape;687;p41"/>
          <p:cNvSpPr txBox="1"/>
          <p:nvPr>
            <p:ph idx="11" type="ftr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</a:rPr>
              <a:t>DC &amp; CV LAB. CSIE NTU</a:t>
            </a:r>
            <a:endParaRPr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688" name="Google Shape;688;p41"/>
          <p:cNvSpPr txBox="1"/>
          <p:nvPr>
            <p:ph idx="12" type="sldNum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89" name="Google Shape;689;p41"/>
          <p:cNvSpPr/>
          <p:nvPr/>
        </p:nvSpPr>
        <p:spPr>
          <a:xfrm>
            <a:off x="1338903" y="1844824"/>
            <a:ext cx="3862276" cy="100405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-1737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690" name="Google Shape;690;p41"/>
          <p:cNvSpPr txBox="1"/>
          <p:nvPr/>
        </p:nvSpPr>
        <p:spPr>
          <a:xfrm>
            <a:off x="5383183" y="1919016"/>
            <a:ext cx="1565081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(r’,c’) = (r,c)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otherwise</a:t>
            </a:r>
            <a:endParaRPr i="1"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691" name="Google Shape;691;p41"/>
          <p:cNvGraphicFramePr/>
          <p:nvPr/>
        </p:nvGraphicFramePr>
        <p:xfrm>
          <a:off x="6916579" y="4638472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{984C4EA0-612D-4215-84E8-9CEC38CA3513}</a:tableStyleId>
              </a:tblPr>
              <a:tblGrid>
                <a:gridCol w="720000"/>
                <a:gridCol w="720000"/>
                <a:gridCol w="720000"/>
              </a:tblGrid>
              <a:tr h="5400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>
                          <a:solidFill>
                            <a:schemeClr val="dk1"/>
                          </a:solidFill>
                        </a:rPr>
                        <a:t>0.042</a:t>
                      </a:r>
                      <a:endParaRPr b="0" sz="1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>
                          <a:solidFill>
                            <a:schemeClr val="dk1"/>
                          </a:solidFill>
                        </a:rPr>
                        <a:t>0.063</a:t>
                      </a:r>
                      <a:endParaRPr b="0" sz="1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>
                          <a:solidFill>
                            <a:schemeClr val="dk1"/>
                          </a:solidFill>
                        </a:rPr>
                        <a:t>0.126</a:t>
                      </a:r>
                      <a:endParaRPr b="0" sz="1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00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>
                          <a:solidFill>
                            <a:schemeClr val="dk1"/>
                          </a:solidFill>
                        </a:rPr>
                        <a:t>0.042</a:t>
                      </a:r>
                      <a:endParaRPr b="0" sz="1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>
                          <a:solidFill>
                            <a:schemeClr val="dk1"/>
                          </a:solidFill>
                        </a:rPr>
                        <a:t>0.5</a:t>
                      </a:r>
                      <a:endParaRPr b="0" sz="1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>
                          <a:solidFill>
                            <a:schemeClr val="dk1"/>
                          </a:solidFill>
                        </a:rPr>
                        <a:t>0.051</a:t>
                      </a:r>
                      <a:endParaRPr b="0" sz="1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00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>
                          <a:solidFill>
                            <a:schemeClr val="dk1"/>
                          </a:solidFill>
                        </a:rPr>
                        <a:t>0.051</a:t>
                      </a:r>
                      <a:endParaRPr b="0" sz="1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>
                          <a:solidFill>
                            <a:schemeClr val="dk1"/>
                          </a:solidFill>
                        </a:rPr>
                        <a:t>0.042</a:t>
                      </a:r>
                      <a:endParaRPr b="0" sz="1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>
                          <a:solidFill>
                            <a:schemeClr val="dk1"/>
                          </a:solidFill>
                        </a:rPr>
                        <a:t>0.083</a:t>
                      </a:r>
                      <a:endParaRPr b="0" sz="1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692" name="Google Shape;692;p41"/>
          <p:cNvSpPr txBox="1"/>
          <p:nvPr/>
        </p:nvSpPr>
        <p:spPr>
          <a:xfrm>
            <a:off x="6359887" y="5201773"/>
            <a:ext cx="5400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W=</a:t>
            </a:r>
            <a:endParaRPr i="1"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693" name="Google Shape;693;p41"/>
          <p:cNvCxnSpPr/>
          <p:nvPr/>
        </p:nvCxnSpPr>
        <p:spPr>
          <a:xfrm flipH="1" rot="10800000">
            <a:off x="4788024" y="3350764"/>
            <a:ext cx="2304256" cy="438276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graphicFrame>
        <p:nvGraphicFramePr>
          <p:cNvPr id="694" name="Google Shape;694;p41"/>
          <p:cNvGraphicFramePr/>
          <p:nvPr/>
        </p:nvGraphicFramePr>
        <p:xfrm>
          <a:off x="7261160" y="2428727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{984C4EA0-612D-4215-84E8-9CEC38CA3513}</a:tableStyleId>
              </a:tblPr>
              <a:tblGrid>
                <a:gridCol w="576000"/>
                <a:gridCol w="576000"/>
                <a:gridCol w="576000"/>
              </a:tblGrid>
              <a:tr h="5760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60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60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695" name="Google Shape;695;p41"/>
          <p:cNvSpPr txBox="1"/>
          <p:nvPr/>
        </p:nvSpPr>
        <p:spPr>
          <a:xfrm>
            <a:off x="6718159" y="2787438"/>
            <a:ext cx="5400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 =</a:t>
            </a:r>
            <a:endParaRPr i="1"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696" name="Google Shape;696;p41"/>
          <p:cNvCxnSpPr/>
          <p:nvPr/>
        </p:nvCxnSpPr>
        <p:spPr>
          <a:xfrm>
            <a:off x="683568" y="3047960"/>
            <a:ext cx="378816" cy="525056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97" name="Google Shape;697;p41"/>
          <p:cNvCxnSpPr/>
          <p:nvPr/>
        </p:nvCxnSpPr>
        <p:spPr>
          <a:xfrm>
            <a:off x="5076056" y="5301208"/>
            <a:ext cx="1207407" cy="85231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698" name="Google Shape;698;p41"/>
          <p:cNvSpPr txBox="1"/>
          <p:nvPr/>
        </p:nvSpPr>
        <p:spPr>
          <a:xfrm>
            <a:off x="33790" y="1438746"/>
            <a:ext cx="5400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 =</a:t>
            </a:r>
            <a:endParaRPr i="1"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99" name="Google Shape;699;p4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68241" y="3887704"/>
            <a:ext cx="47625" cy="285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42"/>
          <p:cNvSpPr txBox="1"/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Times New Roman"/>
              <a:buNone/>
            </a:pPr>
            <a:r>
              <a:rPr lang="en-US" sz="4000">
                <a:solidFill>
                  <a:schemeClr val="dk1"/>
                </a:solidFill>
              </a:rPr>
              <a:t>Noise Removal Method Recap</a:t>
            </a:r>
            <a:br>
              <a:rPr lang="en-US" sz="4000">
                <a:solidFill>
                  <a:schemeClr val="dk1"/>
                </a:solidFill>
              </a:rPr>
            </a:br>
            <a:r>
              <a:rPr lang="en-US" sz="4000">
                <a:solidFill>
                  <a:schemeClr val="dk1"/>
                </a:solidFill>
              </a:rPr>
              <a:t>(5 methods)</a:t>
            </a:r>
            <a:endParaRPr sz="4000">
              <a:solidFill>
                <a:schemeClr val="dk1"/>
              </a:solidFill>
            </a:endParaRPr>
          </a:p>
        </p:txBody>
      </p:sp>
      <p:sp>
        <p:nvSpPr>
          <p:cNvPr id="706" name="Google Shape;706;p42"/>
          <p:cNvSpPr txBox="1"/>
          <p:nvPr>
            <p:ph idx="1" type="body"/>
          </p:nvPr>
        </p:nvSpPr>
        <p:spPr>
          <a:xfrm>
            <a:off x="612000" y="1845734"/>
            <a:ext cx="7920000" cy="4391578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-28528" l="-1762" r="0" t="-28815"/>
            </a:stretch>
          </a:blipFill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/>
          <a:p>
            <a:pPr indent="-127000" lvl="0" marL="9144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 "/>
            </a:pPr>
            <a:r>
              <a:rPr lang="en-US"/>
              <a:t> </a:t>
            </a:r>
            <a:endParaRPr/>
          </a:p>
        </p:txBody>
      </p:sp>
      <p:sp>
        <p:nvSpPr>
          <p:cNvPr id="707" name="Google Shape;707;p42"/>
          <p:cNvSpPr txBox="1"/>
          <p:nvPr>
            <p:ph idx="11" type="ftr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</a:rPr>
              <a:t>DC &amp; CV LAB. CSIE NTU</a:t>
            </a:r>
            <a:endParaRPr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708" name="Google Shape;708;p42"/>
          <p:cNvSpPr txBox="1"/>
          <p:nvPr>
            <p:ph idx="12" type="sldNum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09" name="Google Shape;709;p42"/>
          <p:cNvSpPr/>
          <p:nvPr/>
        </p:nvSpPr>
        <p:spPr>
          <a:xfrm>
            <a:off x="6984782" y="1959835"/>
            <a:ext cx="1547218" cy="491096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-125920" l="0" r="-9448" t="-77772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43"/>
          <p:cNvSpPr txBox="1"/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Times New Roman"/>
              <a:buNone/>
            </a:pPr>
            <a:r>
              <a:rPr b="0" lang="en-US" sz="4000">
                <a:solidFill>
                  <a:schemeClr val="dk1"/>
                </a:solidFill>
              </a:rPr>
              <a:t>7.2.6 Order Statistic Neighborhood Operators</a:t>
            </a:r>
            <a:endParaRPr/>
          </a:p>
        </p:txBody>
      </p:sp>
      <p:sp>
        <p:nvSpPr>
          <p:cNvPr id="716" name="Google Shape;716;p43"/>
          <p:cNvSpPr txBox="1"/>
          <p:nvPr>
            <p:ph idx="1" type="body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-2422" r="0" t="-302"/>
            </a:stretch>
          </a:blipFill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/>
          <a:p>
            <a:pPr indent="-127000" lvl="0" marL="9144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 "/>
            </a:pPr>
            <a:r>
              <a:rPr lang="en-US"/>
              <a:t> </a:t>
            </a:r>
            <a:endParaRPr/>
          </a:p>
        </p:txBody>
      </p:sp>
      <p:sp>
        <p:nvSpPr>
          <p:cNvPr id="717" name="Google Shape;717;p43"/>
          <p:cNvSpPr txBox="1"/>
          <p:nvPr>
            <p:ph idx="11" type="ftr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</a:rPr>
              <a:t>DC &amp; CV LAB. CSIE NTU</a:t>
            </a:r>
            <a:endParaRPr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718" name="Google Shape;718;p43"/>
          <p:cNvSpPr txBox="1"/>
          <p:nvPr>
            <p:ph idx="12" type="sldNum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0faf593496_0_17"/>
          <p:cNvSpPr txBox="1"/>
          <p:nvPr/>
        </p:nvSpPr>
        <p:spPr>
          <a:xfrm>
            <a:off x="3116262" y="6500812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imes New Roman"/>
              <a:buNone/>
            </a:pPr>
            <a:r>
              <a:rPr b="1" i="0" lang="en-US" sz="10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DC &amp; CV Lab.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omic Sans MS"/>
              <a:buNone/>
            </a:pPr>
            <a:r>
              <a:rPr b="0" i="0" lang="en-US" sz="100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CSIE NTU</a:t>
            </a:r>
            <a:endParaRPr/>
          </a:p>
        </p:txBody>
      </p:sp>
      <p:sp>
        <p:nvSpPr>
          <p:cNvPr id="169" name="Google Shape;169;g30faf593496_0_17"/>
          <p:cNvSpPr txBox="1"/>
          <p:nvPr>
            <p:ph type="title"/>
          </p:nvPr>
        </p:nvSpPr>
        <p:spPr>
          <a:xfrm>
            <a:off x="822960" y="286604"/>
            <a:ext cx="7543800" cy="1450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900"/>
              <a:buFont typeface="Arial"/>
              <a:buNone/>
            </a:pPr>
            <a:r>
              <a:rPr b="1" i="0" lang="en-US" sz="39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1.2.2 </a:t>
            </a:r>
            <a:r>
              <a:rPr b="0" i="0" lang="en-US" sz="39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Labeling</a:t>
            </a:r>
            <a:endParaRPr/>
          </a:p>
        </p:txBody>
      </p:sp>
      <p:sp>
        <p:nvSpPr>
          <p:cNvPr id="170" name="Google Shape;170;g30faf593496_0_17"/>
          <p:cNvSpPr txBox="1"/>
          <p:nvPr>
            <p:ph idx="1" type="body"/>
          </p:nvPr>
        </p:nvSpPr>
        <p:spPr>
          <a:xfrm>
            <a:off x="684212" y="2041525"/>
            <a:ext cx="8229600" cy="397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Noto Sans Symbols"/>
              <a:buChar char="●"/>
            </a:pPr>
            <a:r>
              <a:rPr b="0" i="0" lang="en-US" sz="3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Labeling is based on a model that suggests that the informative pattern has structure as a spatial arrangement of events, each spatial event being a set of connected pixels.</a:t>
            </a:r>
            <a:endParaRPr/>
          </a:p>
          <a:p>
            <a:pPr indent="-209550" lvl="0" marL="3429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Noto Sans Symbols"/>
              <a:buNone/>
            </a:pPr>
            <a:r>
              <a:t/>
            </a:r>
            <a:endParaRPr b="0" i="0" sz="30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Noto Sans Symbols"/>
              <a:buChar char="●"/>
            </a:pPr>
            <a:r>
              <a:rPr b="0" i="0" lang="en-US" sz="3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e.g. thresholding, edge detection, 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</a:pPr>
            <a:r>
              <a:rPr b="0" i="0" lang="en-US" sz="3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corner finding</a:t>
            </a:r>
            <a:endParaRPr/>
          </a:p>
          <a:p>
            <a:pPr indent="-209550" lvl="0" marL="3429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Noto Sans Symbols"/>
              <a:buNone/>
            </a:pPr>
            <a:r>
              <a:t/>
            </a:r>
            <a:endParaRPr b="0" i="0" sz="30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09550" lvl="0" marL="342900" rtl="0" algn="l">
              <a:spcBef>
                <a:spcPts val="6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 b="0" i="0" sz="30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44"/>
          <p:cNvSpPr txBox="1"/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Times New Roman"/>
              <a:buNone/>
            </a:pPr>
            <a:r>
              <a:rPr lang="en-US" sz="4000">
                <a:solidFill>
                  <a:schemeClr val="dk1"/>
                </a:solidFill>
              </a:rPr>
              <a:t>7.2.6 Order Statistic Neighborhood Operators</a:t>
            </a:r>
            <a:endParaRPr sz="4000">
              <a:solidFill>
                <a:schemeClr val="dk1"/>
              </a:solidFill>
            </a:endParaRPr>
          </a:p>
        </p:txBody>
      </p:sp>
      <p:sp>
        <p:nvSpPr>
          <p:cNvPr id="725" name="Google Shape;725;p44"/>
          <p:cNvSpPr txBox="1"/>
          <p:nvPr>
            <p:ph idx="1" type="body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-2726"/>
            </a:stretch>
          </a:blipFill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/>
          <a:p>
            <a:pPr indent="-127000" lvl="0" marL="9144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 "/>
            </a:pPr>
            <a:r>
              <a:rPr lang="en-US"/>
              <a:t> </a:t>
            </a:r>
            <a:endParaRPr/>
          </a:p>
        </p:txBody>
      </p:sp>
      <p:graphicFrame>
        <p:nvGraphicFramePr>
          <p:cNvPr id="726" name="Google Shape;726;p44"/>
          <p:cNvGraphicFramePr/>
          <p:nvPr/>
        </p:nvGraphicFramePr>
        <p:xfrm>
          <a:off x="1410494" y="2391468"/>
          <a:ext cx="3000000" cy="3000000"/>
        </p:xfrm>
        <a:graphic>
          <a:graphicData uri="http://schemas.openxmlformats.org/drawingml/2006/table">
            <a:tbl>
              <a:tblPr bandRow="1">
                <a:noFill/>
                <a:tableStyleId>{984C4EA0-612D-4215-84E8-9CEC38CA3513}</a:tableStyleId>
              </a:tblPr>
              <a:tblGrid>
                <a:gridCol w="702550"/>
                <a:gridCol w="702550"/>
                <a:gridCol w="702550"/>
                <a:gridCol w="702550"/>
                <a:gridCol w="702550"/>
                <a:gridCol w="702550"/>
                <a:gridCol w="702550"/>
                <a:gridCol w="702550"/>
                <a:gridCol w="702550"/>
              </a:tblGrid>
              <a:tr h="6627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00" marB="45700" marR="91475" marL="9147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00" marB="45700" marR="91475" marL="9147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00" marB="45700" marR="91475" marL="9147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00" marB="45700" marR="91475" marL="9147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00" marB="45700" marR="91475" marL="9147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00" marB="45700" marR="91475" marL="9147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00" marB="45700" marR="91475" marL="9147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00" marB="45700" marR="91475" marL="9147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00" marB="45700" marR="91475" marL="91475" anchor="ctr"/>
                </a:tc>
              </a:tr>
              <a:tr h="6627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4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16</a:t>
                      </a:r>
                      <a:endParaRPr b="0" sz="24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00" marB="45700" marR="91475" marL="91475" anchor="ctr">
                    <a:solidFill>
                      <a:srgbClr val="D0EEF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4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128</a:t>
                      </a:r>
                      <a:endParaRPr b="0" sz="24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00" marB="45700" marR="91475" marL="91475" anchor="ctr">
                    <a:solidFill>
                      <a:srgbClr val="D0EEF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4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109</a:t>
                      </a:r>
                      <a:endParaRPr b="0" sz="24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00" marB="45700" marR="91475" marL="91475" anchor="ctr">
                    <a:solidFill>
                      <a:srgbClr val="D0EEF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4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66</a:t>
                      </a:r>
                      <a:endParaRPr b="0" sz="24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00" marB="45700" marR="91475" marL="91475" anchor="ctr">
                    <a:solidFill>
                      <a:srgbClr val="D0EEF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4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</a:t>
                      </a:r>
                      <a:endParaRPr b="0" sz="24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00" marB="45700" marR="91475" marL="91475" anchor="ctr">
                    <a:solidFill>
                      <a:srgbClr val="D0EEF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4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6</a:t>
                      </a:r>
                      <a:endParaRPr b="0" sz="24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00" marB="45700" marR="91475" marL="91475" anchor="ctr">
                    <a:solidFill>
                      <a:srgbClr val="D0EEF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4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96</a:t>
                      </a:r>
                      <a:endParaRPr b="0" sz="24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00" marB="45700" marR="91475" marL="91475" anchor="ctr">
                    <a:solidFill>
                      <a:srgbClr val="D0EEF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4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84</a:t>
                      </a:r>
                      <a:endParaRPr b="0" sz="24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00" marB="45700" marR="91475" marL="91475" anchor="ctr">
                    <a:solidFill>
                      <a:srgbClr val="D0EEF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4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53</a:t>
                      </a:r>
                      <a:endParaRPr b="0" sz="24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00" marB="45700" marR="91475" marL="91475" anchor="ctr">
                    <a:solidFill>
                      <a:srgbClr val="D0EEF9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27" name="Google Shape;727;p44"/>
          <p:cNvGraphicFramePr/>
          <p:nvPr/>
        </p:nvGraphicFramePr>
        <p:xfrm>
          <a:off x="1308101" y="472430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{984C4EA0-612D-4215-84E8-9CEC38CA3513}</a:tableStyleId>
              </a:tblPr>
              <a:tblGrid>
                <a:gridCol w="725300"/>
                <a:gridCol w="725300"/>
                <a:gridCol w="725300"/>
                <a:gridCol w="725300"/>
                <a:gridCol w="725300"/>
                <a:gridCol w="725300"/>
                <a:gridCol w="725300"/>
                <a:gridCol w="725300"/>
                <a:gridCol w="725300"/>
              </a:tblGrid>
              <a:tr h="6485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75" marL="9147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75" marL="9147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75" marL="9147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75" marL="9147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75" marL="9147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75" marL="9147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75" marL="9147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75" marL="9147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75" marL="91475" anchor="ctr"/>
                </a:tc>
              </a:tr>
              <a:tr h="6485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4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</a:t>
                      </a:r>
                      <a:endParaRPr b="0" sz="24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75" marL="91475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4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6</a:t>
                      </a:r>
                      <a:endParaRPr b="0" sz="24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75" marL="91475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4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16</a:t>
                      </a:r>
                      <a:endParaRPr b="0" sz="24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75" marL="91475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4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53</a:t>
                      </a:r>
                      <a:endParaRPr b="0" sz="24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75" marL="91475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4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66</a:t>
                      </a:r>
                      <a:endParaRPr b="0" sz="24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75" marL="91475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4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84</a:t>
                      </a:r>
                      <a:endParaRPr b="0" sz="24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75" marL="91475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4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96</a:t>
                      </a:r>
                      <a:endParaRPr b="0" sz="24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75" marL="91475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4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109</a:t>
                      </a:r>
                      <a:endParaRPr b="0" sz="24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75" marL="91475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4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128</a:t>
                      </a:r>
                      <a:endParaRPr b="0" sz="24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75" marL="91475" anchor="ctr">
                    <a:solidFill>
                      <a:srgbClr val="FFC000"/>
                    </a:solidFill>
                  </a:tcPr>
                </a:tc>
              </a:tr>
            </a:tbl>
          </a:graphicData>
        </a:graphic>
      </p:graphicFrame>
      <p:sp>
        <p:nvSpPr>
          <p:cNvPr id="728" name="Google Shape;728;p44"/>
          <p:cNvSpPr txBox="1"/>
          <p:nvPr>
            <p:ph idx="11" type="ftr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</a:rPr>
              <a:t>DC &amp; CV LAB. CSIE NTU</a:t>
            </a:r>
            <a:endParaRPr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729" name="Google Shape;729;p44"/>
          <p:cNvSpPr txBox="1"/>
          <p:nvPr>
            <p:ph idx="12" type="sldNum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45"/>
          <p:cNvSpPr txBox="1"/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Times New Roman"/>
              <a:buNone/>
            </a:pPr>
            <a:r>
              <a:rPr lang="en-US" sz="4000">
                <a:solidFill>
                  <a:schemeClr val="dk1"/>
                </a:solidFill>
              </a:rPr>
              <a:t>7.2.6 Order Statistic Neighborhood Operators-Median Operator</a:t>
            </a:r>
            <a:endParaRPr/>
          </a:p>
        </p:txBody>
      </p:sp>
      <p:sp>
        <p:nvSpPr>
          <p:cNvPr id="736" name="Google Shape;736;p45"/>
          <p:cNvSpPr txBox="1"/>
          <p:nvPr>
            <p:ph idx="1" type="body"/>
          </p:nvPr>
        </p:nvSpPr>
        <p:spPr>
          <a:xfrm>
            <a:off x="684140" y="1845734"/>
            <a:ext cx="7775721" cy="4023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Median Operator</a:t>
            </a:r>
            <a:endParaRPr/>
          </a:p>
          <a:p>
            <a:pPr indent="0" lvl="0" marL="174625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median: </a:t>
            </a:r>
            <a:r>
              <a:rPr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most common order statistic operator.</a:t>
            </a:r>
            <a:endParaRPr/>
          </a:p>
          <a:p>
            <a:pPr indent="0" lvl="0" marL="174625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median root:</a:t>
            </a:r>
            <a:endParaRPr/>
          </a:p>
          <a:p>
            <a:pPr indent="0" lvl="0" marL="174625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1. fixed-point result of a median filter.</a:t>
            </a:r>
            <a:endParaRPr/>
          </a:p>
          <a:p>
            <a:pPr indent="0" lvl="0" marL="174625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2. median roots consist only constant-valued neighborhoods, sloped edges.</a:t>
            </a:r>
            <a:endParaRPr/>
          </a:p>
        </p:txBody>
      </p:sp>
      <p:sp>
        <p:nvSpPr>
          <p:cNvPr id="737" name="Google Shape;737;p45"/>
          <p:cNvSpPr txBox="1"/>
          <p:nvPr>
            <p:ph idx="11" type="ftr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</a:rPr>
              <a:t>DC &amp; CV LAB. CSIE NTU</a:t>
            </a:r>
            <a:endParaRPr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738" name="Google Shape;738;p45"/>
          <p:cNvSpPr txBox="1"/>
          <p:nvPr>
            <p:ph idx="12" type="sldNum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p46"/>
          <p:cNvSpPr txBox="1"/>
          <p:nvPr>
            <p:ph idx="11" type="ftr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</a:rPr>
              <a:t>DC &amp; CV LAB. CSIE NTU</a:t>
            </a:r>
            <a:endParaRPr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745" name="Google Shape;745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286000"/>
            <a:ext cx="4572000" cy="457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6" name="Google Shape;746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72000" y="0"/>
            <a:ext cx="4572000" cy="4572000"/>
          </a:xfrm>
          <a:prstGeom prst="rect">
            <a:avLst/>
          </a:prstGeom>
          <a:noFill/>
          <a:ln>
            <a:noFill/>
          </a:ln>
        </p:spPr>
      </p:pic>
      <p:sp>
        <p:nvSpPr>
          <p:cNvPr id="747" name="Google Shape;747;p46"/>
          <p:cNvSpPr txBox="1"/>
          <p:nvPr/>
        </p:nvSpPr>
        <p:spPr>
          <a:xfrm>
            <a:off x="5813797" y="4572000"/>
            <a:ext cx="2088405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Original Image</a:t>
            </a:r>
            <a:endParaRPr/>
          </a:p>
        </p:txBody>
      </p:sp>
      <p:sp>
        <p:nvSpPr>
          <p:cNvPr id="748" name="Google Shape;748;p46"/>
          <p:cNvSpPr txBox="1"/>
          <p:nvPr/>
        </p:nvSpPr>
        <p:spPr>
          <a:xfrm>
            <a:off x="953604" y="1824335"/>
            <a:ext cx="2664792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Median Root Image</a:t>
            </a:r>
            <a:endParaRPr/>
          </a:p>
        </p:txBody>
      </p:sp>
      <p:sp>
        <p:nvSpPr>
          <p:cNvPr id="749" name="Google Shape;749;p46"/>
          <p:cNvSpPr txBox="1"/>
          <p:nvPr>
            <p:ph idx="12" type="sldNum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47"/>
          <p:cNvSpPr txBox="1"/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Times New Roman"/>
              <a:buNone/>
            </a:pPr>
            <a:r>
              <a:rPr b="0" lang="en-US" sz="4000">
                <a:solidFill>
                  <a:schemeClr val="dk1"/>
                </a:solidFill>
              </a:rPr>
              <a:t>7.2.6 Order Statistic Neighborhood Operators -</a:t>
            </a:r>
            <a:r>
              <a:rPr lang="en-US" sz="4000">
                <a:solidFill>
                  <a:schemeClr val="dk1"/>
                </a:solidFill>
              </a:rPr>
              <a:t>Median Operator</a:t>
            </a:r>
            <a:endParaRPr b="0" sz="4000">
              <a:solidFill>
                <a:schemeClr val="dk1"/>
              </a:solidFill>
            </a:endParaRPr>
          </a:p>
        </p:txBody>
      </p:sp>
      <p:sp>
        <p:nvSpPr>
          <p:cNvPr id="756" name="Google Shape;756;p47"/>
          <p:cNvSpPr txBox="1"/>
          <p:nvPr>
            <p:ph idx="11" type="ftr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</a:rPr>
              <a:t>DC &amp; CV LAB. CSIE NTU</a:t>
            </a:r>
            <a:endParaRPr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757" name="Google Shape;757;p47"/>
          <p:cNvSpPr txBox="1"/>
          <p:nvPr>
            <p:ph idx="1" type="body"/>
          </p:nvPr>
        </p:nvSpPr>
        <p:spPr>
          <a:xfrm>
            <a:off x="609248" y="1845734"/>
            <a:ext cx="7925505" cy="402336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-2537" r="0" t="-2271"/>
            </a:stretch>
          </a:blipFill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/>
          <a:p>
            <a:pPr indent="-127000" lvl="0" marL="9144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 "/>
            </a:pPr>
            <a:r>
              <a:rPr lang="en-US"/>
              <a:t> </a:t>
            </a:r>
            <a:endParaRPr/>
          </a:p>
        </p:txBody>
      </p:sp>
      <p:sp>
        <p:nvSpPr>
          <p:cNvPr id="758" name="Google Shape;758;p47"/>
          <p:cNvSpPr txBox="1"/>
          <p:nvPr>
            <p:ph idx="12" type="sldNum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p48"/>
          <p:cNvSpPr txBox="1"/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Times New Roman"/>
              <a:buNone/>
            </a:pPr>
            <a:r>
              <a:t/>
            </a:r>
            <a:endParaRPr/>
          </a:p>
        </p:txBody>
      </p:sp>
      <p:sp>
        <p:nvSpPr>
          <p:cNvPr id="764" name="Google Shape;764;p48"/>
          <p:cNvSpPr txBox="1"/>
          <p:nvPr>
            <p:ph idx="11" type="ftr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DC &amp; CV LAB. CSIE NTU</a:t>
            </a:r>
            <a:endParaRPr/>
          </a:p>
        </p:txBody>
      </p:sp>
      <p:sp>
        <p:nvSpPr>
          <p:cNvPr id="765" name="Google Shape;765;p48"/>
          <p:cNvSpPr txBox="1"/>
          <p:nvPr>
            <p:ph idx="12" type="sldNum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766" name="Google Shape;766;p48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4179" y="188640"/>
            <a:ext cx="8977243" cy="59698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50"/>
          <p:cNvSpPr txBox="1"/>
          <p:nvPr>
            <p:ph idx="1" type="body"/>
          </p:nvPr>
        </p:nvSpPr>
        <p:spPr>
          <a:xfrm>
            <a:off x="822959" y="1845734"/>
            <a:ext cx="7543801" cy="4463586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-1988" l="-2515" r="0" t="-19884"/>
            </a:stretch>
          </a:blipFill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/>
          <a:p>
            <a:pPr indent="-127000" lvl="0" marL="9144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 "/>
            </a:pPr>
            <a:r>
              <a:rPr lang="en-US"/>
              <a:t> </a:t>
            </a:r>
            <a:endParaRPr/>
          </a:p>
        </p:txBody>
      </p:sp>
      <p:sp>
        <p:nvSpPr>
          <p:cNvPr id="773" name="Google Shape;773;p50"/>
          <p:cNvSpPr txBox="1"/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mes New Roman"/>
              <a:buNone/>
            </a:pPr>
            <a:r>
              <a:rPr b="0" lang="en-US" sz="3600">
                <a:solidFill>
                  <a:schemeClr val="dk1"/>
                </a:solidFill>
              </a:rPr>
              <a:t>7.2.6 Order Statistic Neighborhood Operators - </a:t>
            </a:r>
            <a:r>
              <a:rPr lang="en-US" sz="3600">
                <a:solidFill>
                  <a:schemeClr val="dk1"/>
                </a:solidFill>
              </a:rPr>
              <a:t>Running Median Filter</a:t>
            </a:r>
            <a:endParaRPr b="0" sz="3600">
              <a:solidFill>
                <a:schemeClr val="dk1"/>
              </a:solidFill>
            </a:endParaRPr>
          </a:p>
        </p:txBody>
      </p:sp>
      <p:sp>
        <p:nvSpPr>
          <p:cNvPr id="774" name="Google Shape;774;p50"/>
          <p:cNvSpPr/>
          <p:nvPr/>
        </p:nvSpPr>
        <p:spPr>
          <a:xfrm>
            <a:off x="5803713" y="2636912"/>
            <a:ext cx="2606226" cy="1022139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-11109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775" name="Google Shape;775;p50"/>
          <p:cNvSpPr txBox="1"/>
          <p:nvPr>
            <p:ph idx="11" type="ftr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</a:rPr>
              <a:t>DC &amp; CV LAB. CSIE NTU</a:t>
            </a:r>
            <a:endParaRPr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776" name="Google Shape;776;p50"/>
          <p:cNvSpPr txBox="1"/>
          <p:nvPr>
            <p:ph idx="12" type="sldNum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51"/>
          <p:cNvSpPr txBox="1"/>
          <p:nvPr>
            <p:ph idx="1" type="body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-2422" r="0" t="0"/>
            </a:stretch>
          </a:blipFill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/>
          <a:p>
            <a:pPr indent="-127000" lvl="0" marL="9144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 "/>
            </a:pPr>
            <a:r>
              <a:rPr lang="en-US"/>
              <a:t> </a:t>
            </a:r>
            <a:endParaRPr/>
          </a:p>
        </p:txBody>
      </p:sp>
      <p:sp>
        <p:nvSpPr>
          <p:cNvPr id="783" name="Google Shape;783;p51"/>
          <p:cNvSpPr txBox="1"/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Times New Roman"/>
              <a:buNone/>
            </a:pPr>
            <a:r>
              <a:rPr b="0" lang="en-US" sz="4000">
                <a:solidFill>
                  <a:schemeClr val="dk1"/>
                </a:solidFill>
              </a:rPr>
              <a:t>7.2.6 Order Statistic Neighborhood Operators</a:t>
            </a:r>
            <a:endParaRPr/>
          </a:p>
        </p:txBody>
      </p:sp>
      <p:sp>
        <p:nvSpPr>
          <p:cNvPr id="784" name="Google Shape;784;p51"/>
          <p:cNvSpPr txBox="1"/>
          <p:nvPr>
            <p:ph idx="11" type="ftr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</a:rPr>
              <a:t>DC &amp; CV LAB. CSIE NTU</a:t>
            </a:r>
            <a:endParaRPr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785" name="Google Shape;785;p51"/>
          <p:cNvSpPr txBox="1"/>
          <p:nvPr>
            <p:ph idx="12" type="sldNum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52"/>
          <p:cNvSpPr txBox="1"/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Times New Roman"/>
              <a:buNone/>
            </a:pPr>
            <a:r>
              <a:rPr b="0" lang="en-US" sz="4000">
                <a:solidFill>
                  <a:schemeClr val="dk1"/>
                </a:solidFill>
              </a:rPr>
              <a:t>7.2.6 Order Statistic Neighborhood Operators</a:t>
            </a:r>
            <a:endParaRPr/>
          </a:p>
        </p:txBody>
      </p:sp>
      <p:sp>
        <p:nvSpPr>
          <p:cNvPr id="792" name="Google Shape;792;p52"/>
          <p:cNvSpPr txBox="1"/>
          <p:nvPr>
            <p:ph idx="1" type="body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-2422" r="0" t="0"/>
            </a:stretch>
          </a:blipFill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/>
          <a:p>
            <a:pPr indent="-127000" lvl="0" marL="9144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 "/>
            </a:pPr>
            <a:r>
              <a:rPr lang="en-US"/>
              <a:t> </a:t>
            </a:r>
            <a:endParaRPr/>
          </a:p>
        </p:txBody>
      </p:sp>
      <p:sp>
        <p:nvSpPr>
          <p:cNvPr id="793" name="Google Shape;793;p52"/>
          <p:cNvSpPr txBox="1"/>
          <p:nvPr>
            <p:ph idx="11" type="ftr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</a:rPr>
              <a:t>DC &amp; CV LAB. CSIE NTU</a:t>
            </a:r>
            <a:endParaRPr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794" name="Google Shape;794;p52"/>
          <p:cNvSpPr txBox="1"/>
          <p:nvPr>
            <p:ph idx="12" type="sldNum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53"/>
          <p:cNvSpPr txBox="1"/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imes New Roman"/>
              <a:buNone/>
            </a:pPr>
            <a:r>
              <a:rPr b="0" lang="en-US">
                <a:solidFill>
                  <a:schemeClr val="dk1"/>
                </a:solidFill>
              </a:rPr>
              <a:t>7.2.8 Hysteresis Smoothing</a:t>
            </a:r>
            <a:endParaRPr/>
          </a:p>
        </p:txBody>
      </p:sp>
      <p:sp>
        <p:nvSpPr>
          <p:cNvPr id="801" name="Google Shape;801;p53"/>
          <p:cNvSpPr txBox="1"/>
          <p:nvPr>
            <p:ph idx="1" type="body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hysteresis smoothing: </a:t>
            </a:r>
            <a:endParaRPr>
              <a:solidFill>
                <a:schemeClr val="dk1"/>
              </a:solidFill>
            </a:endParaRPr>
          </a:p>
          <a:p>
            <a:pPr indent="-266700" lvl="0" marL="531813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AutoNum type="arabicPeriod"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removes minor fluctuations, preserves major transients</a:t>
            </a:r>
            <a:endParaRPr>
              <a:solidFill>
                <a:schemeClr val="dk1"/>
              </a:solidFill>
            </a:endParaRPr>
          </a:p>
          <a:p>
            <a:pPr indent="-266700" lvl="0" marL="531813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AutoNum type="arabicPeriod"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finite state machine with two states: </a:t>
            </a:r>
            <a:r>
              <a:rPr i="1"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UP, DOWN</a:t>
            </a:r>
            <a:endParaRPr>
              <a:solidFill>
                <a:schemeClr val="dk1"/>
              </a:solidFill>
            </a:endParaRPr>
          </a:p>
          <a:p>
            <a:pPr indent="-266700" lvl="0" marL="531812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AutoNum type="arabicPeriod"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applied row-by-row and then column-by-column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66700" lvl="0" marL="531812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400"/>
              <a:buAutoNum type="arabicPeriod"/>
            </a:pPr>
            <a:r>
              <a:rPr lang="en-US" sz="2400">
                <a:solidFill>
                  <a:schemeClr val="dk1"/>
                </a:solidFill>
              </a:rPr>
              <a:t>run the second pass in reversed order (left-to-right / right-to-left)</a:t>
            </a:r>
            <a:endParaRPr sz="2400">
              <a:solidFill>
                <a:schemeClr val="dk1"/>
              </a:solidFill>
            </a:endParaRPr>
          </a:p>
          <a:p>
            <a:pPr indent="-266700" lvl="0" marL="531813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400"/>
              <a:buAutoNum type="arabicPeriod"/>
            </a:pPr>
            <a:r>
              <a:rPr lang="en-US" sz="2400">
                <a:solidFill>
                  <a:schemeClr val="dk1"/>
                </a:solidFill>
              </a:rPr>
              <a:t>the output is the average of the two results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802" name="Google Shape;802;p53"/>
          <p:cNvSpPr txBox="1"/>
          <p:nvPr>
            <p:ph idx="11" type="ftr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</a:rPr>
              <a:t>DC &amp; CV LAB. CSIE NTU</a:t>
            </a:r>
            <a:endParaRPr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803" name="Google Shape;803;p53"/>
          <p:cNvSpPr txBox="1"/>
          <p:nvPr>
            <p:ph idx="12" type="sldNum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54"/>
          <p:cNvSpPr txBox="1"/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imes New Roman"/>
              <a:buNone/>
            </a:pPr>
            <a:r>
              <a:rPr b="0" lang="en-US">
                <a:solidFill>
                  <a:schemeClr val="dk1"/>
                </a:solidFill>
              </a:rPr>
              <a:t>7.2.8 Hysteresis Smoothing</a:t>
            </a:r>
            <a:endParaRPr/>
          </a:p>
        </p:txBody>
      </p:sp>
      <p:sp>
        <p:nvSpPr>
          <p:cNvPr id="810" name="Google Shape;810;p54"/>
          <p:cNvSpPr txBox="1"/>
          <p:nvPr>
            <p:ph idx="1" type="body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/>
          <a:p>
            <a:pPr indent="-266700" lvl="0" marL="266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oto Sans Symbols"/>
              <a:buChar char="●"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if state </a:t>
            </a:r>
            <a:r>
              <a:rPr i="1"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UP</a:t>
            </a: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and next one smaller, if next local minimum does not exceed threshold then stays current value i.e. small valley filled flat</a:t>
            </a:r>
            <a:endParaRPr/>
          </a:p>
          <a:p>
            <a:pPr indent="-114300" lvl="0" marL="266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oto Sans Symbols"/>
              <a:buNone/>
            </a:pPr>
            <a:r>
              <a:t/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66700" lvl="0" marL="266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oto Sans Symbols"/>
              <a:buChar char="●"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otherwise state changes from </a:t>
            </a:r>
            <a:r>
              <a:rPr i="1"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UP</a:t>
            </a: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to </a:t>
            </a:r>
            <a:r>
              <a:rPr i="1"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DOWN</a:t>
            </a: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and preserves major transients</a:t>
            </a:r>
            <a:endParaRPr/>
          </a:p>
        </p:txBody>
      </p:sp>
      <p:sp>
        <p:nvSpPr>
          <p:cNvPr id="811" name="Google Shape;811;p54"/>
          <p:cNvSpPr txBox="1"/>
          <p:nvPr>
            <p:ph idx="11" type="ftr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DC &amp; CV LAB. CSIE NTU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812" name="Google Shape;812;p54"/>
          <p:cNvGrpSpPr/>
          <p:nvPr/>
        </p:nvGrpSpPr>
        <p:grpSpPr>
          <a:xfrm>
            <a:off x="251520" y="4351945"/>
            <a:ext cx="2736850" cy="1885367"/>
            <a:chOff x="1116013" y="4797425"/>
            <a:chExt cx="2736850" cy="1885367"/>
          </a:xfrm>
        </p:grpSpPr>
        <p:pic>
          <p:nvPicPr>
            <p:cNvPr id="813" name="Google Shape;813;p5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16013" y="4797425"/>
              <a:ext cx="2736850" cy="1800225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814" name="Google Shape;814;p54"/>
            <p:cNvCxnSpPr/>
            <p:nvPr/>
          </p:nvCxnSpPr>
          <p:spPr>
            <a:xfrm>
              <a:off x="2051050" y="5697538"/>
              <a:ext cx="936625" cy="0"/>
            </a:xfrm>
            <a:prstGeom prst="straightConnector1">
              <a:avLst/>
            </a:prstGeom>
            <a:noFill/>
            <a:ln cap="flat" cmpd="sng" w="38100">
              <a:solidFill>
                <a:srgbClr val="FF0000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sp>
          <p:nvSpPr>
            <p:cNvPr id="815" name="Google Shape;815;p54"/>
            <p:cNvSpPr txBox="1"/>
            <p:nvPr/>
          </p:nvSpPr>
          <p:spPr>
            <a:xfrm>
              <a:off x="1619672" y="5346593"/>
              <a:ext cx="711541" cy="369332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-13113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 </a:t>
              </a:r>
              <a:endParaRPr/>
            </a:p>
          </p:txBody>
        </p:sp>
        <p:sp>
          <p:nvSpPr>
            <p:cNvPr id="816" name="Google Shape;816;p54"/>
            <p:cNvSpPr txBox="1"/>
            <p:nvPr/>
          </p:nvSpPr>
          <p:spPr>
            <a:xfrm>
              <a:off x="2054965" y="6313460"/>
              <a:ext cx="1225464" cy="369332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-14998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 </a:t>
              </a:r>
              <a:endParaRPr/>
            </a:p>
          </p:txBody>
        </p:sp>
        <p:cxnSp>
          <p:nvCxnSpPr>
            <p:cNvPr id="817" name="Google Shape;817;p54"/>
            <p:cNvCxnSpPr/>
            <p:nvPr/>
          </p:nvCxnSpPr>
          <p:spPr>
            <a:xfrm flipH="1" rot="10800000">
              <a:off x="1116013" y="5716588"/>
              <a:ext cx="503237" cy="449262"/>
            </a:xfrm>
            <a:prstGeom prst="straightConnector1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  <p:cxnSp>
          <p:nvCxnSpPr>
            <p:cNvPr id="818" name="Google Shape;818;p54"/>
            <p:cNvCxnSpPr>
              <a:endCxn id="816" idx="0"/>
            </p:cNvCxnSpPr>
            <p:nvPr/>
          </p:nvCxnSpPr>
          <p:spPr>
            <a:xfrm>
              <a:off x="2667697" y="5940260"/>
              <a:ext cx="0" cy="373200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dash"/>
              <a:round/>
              <a:headEnd len="med" w="med" type="oval"/>
              <a:tailEnd len="med" w="med" type="triangle"/>
            </a:ln>
          </p:spPr>
        </p:cxnSp>
        <p:cxnSp>
          <p:nvCxnSpPr>
            <p:cNvPr id="819" name="Google Shape;819;p54"/>
            <p:cNvCxnSpPr/>
            <p:nvPr/>
          </p:nvCxnSpPr>
          <p:spPr>
            <a:xfrm rot="10800000">
              <a:off x="2051050" y="5661025"/>
              <a:ext cx="11113" cy="39688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dash"/>
              <a:round/>
              <a:headEnd len="med" w="med" type="oval"/>
              <a:tailEnd len="med" w="med" type="triangle"/>
            </a:ln>
          </p:spPr>
        </p:cxnSp>
      </p:grpSp>
      <p:sp>
        <p:nvSpPr>
          <p:cNvPr id="820" name="Google Shape;820;p54"/>
          <p:cNvSpPr txBox="1"/>
          <p:nvPr/>
        </p:nvSpPr>
        <p:spPr>
          <a:xfrm>
            <a:off x="3179087" y="4590337"/>
            <a:ext cx="5322198" cy="1323439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-7371" l="-1259" r="-113" t="-2303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821" name="Google Shape;821;p54"/>
          <p:cNvSpPr txBox="1"/>
          <p:nvPr>
            <p:ph idx="12" type="sldNum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4"/>
          <p:cNvSpPr txBox="1"/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imes New Roman"/>
              <a:buNone/>
            </a:pPr>
            <a:r>
              <a:rPr lang="en-US">
                <a:solidFill>
                  <a:schemeClr val="dk1"/>
                </a:solidFill>
              </a:rPr>
              <a:t>7.1 Introduction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77" name="Google Shape;177;p4"/>
          <p:cNvSpPr txBox="1"/>
          <p:nvPr>
            <p:ph idx="1" type="body"/>
          </p:nvPr>
        </p:nvSpPr>
        <p:spPr>
          <a:xfrm>
            <a:off x="822959" y="1845734"/>
            <a:ext cx="7543801" cy="45106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/>
          <a:p>
            <a:pPr indent="-177800" lvl="0" marL="9144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 "/>
            </a:pPr>
            <a:r>
              <a:rPr b="1" lang="en-US" sz="2800">
                <a:solidFill>
                  <a:schemeClr val="dk1"/>
                </a:solidFill>
              </a:rPr>
              <a:t>Conditioning:</a:t>
            </a:r>
            <a:endParaRPr/>
          </a:p>
          <a:p>
            <a:pPr indent="-182880" lvl="1" marL="38404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◦"/>
            </a:pPr>
            <a:r>
              <a:rPr lang="en-US" sz="2400">
                <a:solidFill>
                  <a:schemeClr val="dk1"/>
                </a:solidFill>
              </a:rPr>
              <a:t>Noise Cleaning 			 (Sec. 7-2) </a:t>
            </a:r>
            <a:endParaRPr/>
          </a:p>
          <a:p>
            <a:pPr indent="-182880" lvl="1" marL="38404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◦"/>
            </a:pPr>
            <a:r>
              <a:rPr lang="en-US" sz="2400">
                <a:solidFill>
                  <a:schemeClr val="dk1"/>
                </a:solidFill>
              </a:rPr>
              <a:t>Background Normalization</a:t>
            </a:r>
            <a:endParaRPr/>
          </a:p>
          <a:p>
            <a:pPr indent="-182880" lvl="1" marL="38404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◦"/>
            </a:pPr>
            <a:r>
              <a:rPr lang="en-US" sz="2400">
                <a:solidFill>
                  <a:schemeClr val="dk1"/>
                </a:solidFill>
              </a:rPr>
              <a:t>Sharpening 			 (Sec. 7-3)</a:t>
            </a:r>
            <a:endParaRPr/>
          </a:p>
          <a:p>
            <a:pPr indent="0" lvl="0" marL="9144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-177800" lvl="0" marL="9144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 "/>
            </a:pPr>
            <a:r>
              <a:rPr b="1" lang="en-US" sz="2800">
                <a:solidFill>
                  <a:schemeClr val="dk1"/>
                </a:solidFill>
              </a:rPr>
              <a:t>Labeling: </a:t>
            </a:r>
            <a:endParaRPr/>
          </a:p>
          <a:p>
            <a:pPr indent="-182880" lvl="1" marL="38404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◦"/>
            </a:pPr>
            <a:r>
              <a:rPr lang="en-US" sz="2400">
                <a:solidFill>
                  <a:schemeClr val="dk1"/>
                </a:solidFill>
              </a:rPr>
              <a:t>Threshold operation </a:t>
            </a:r>
            <a:endParaRPr/>
          </a:p>
          <a:p>
            <a:pPr indent="-182880" lvl="1" marL="38404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◦"/>
            </a:pPr>
            <a:r>
              <a:rPr lang="en-US" sz="2400">
                <a:solidFill>
                  <a:schemeClr val="dk1"/>
                </a:solidFill>
              </a:rPr>
              <a:t>Edge Detection      			 (Sec. 7-4)</a:t>
            </a:r>
            <a:endParaRPr/>
          </a:p>
          <a:p>
            <a:pPr indent="-182880" lvl="1" marL="38404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◦"/>
            </a:pPr>
            <a:r>
              <a:rPr lang="en-US" sz="2400">
                <a:solidFill>
                  <a:schemeClr val="dk1"/>
                </a:solidFill>
              </a:rPr>
              <a:t>Line Detection       			 (Sec. 7-5)</a:t>
            </a:r>
            <a:endParaRPr/>
          </a:p>
          <a:p>
            <a:pPr indent="-182880" lvl="1" marL="38404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◦"/>
            </a:pPr>
            <a:r>
              <a:rPr lang="en-US" sz="2400">
                <a:solidFill>
                  <a:schemeClr val="dk1"/>
                </a:solidFill>
              </a:rPr>
              <a:t>Corner Detection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178" name="Google Shape;178;p4"/>
          <p:cNvSpPr txBox="1"/>
          <p:nvPr>
            <p:ph idx="12" type="sldNum"/>
          </p:nvPr>
        </p:nvSpPr>
        <p:spPr>
          <a:xfrm>
            <a:off x="708660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chemeClr val="dk1"/>
                </a:solidFill>
              </a:rPr>
              <a:t>‹#›</a:t>
            </a:fld>
            <a:endParaRPr>
              <a:solidFill>
                <a:schemeClr val="dk1"/>
              </a:solidFill>
            </a:endParaRPr>
          </a:p>
        </p:txBody>
      </p:sp>
      <p:sp>
        <p:nvSpPr>
          <p:cNvPr id="179" name="Google Shape;179;p4"/>
          <p:cNvSpPr txBox="1"/>
          <p:nvPr>
            <p:ph idx="11" type="ftr"/>
          </p:nvPr>
        </p:nvSpPr>
        <p:spPr>
          <a:xfrm>
            <a:off x="3124200" y="64008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</a:rPr>
              <a:t>DC &amp; CV LAB.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CSIE NTU</a:t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6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p55"/>
          <p:cNvSpPr txBox="1"/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imes New Roman"/>
              <a:buNone/>
            </a:pPr>
            <a:r>
              <a:rPr b="0" lang="en-US">
                <a:solidFill>
                  <a:schemeClr val="dk1"/>
                </a:solidFill>
              </a:rPr>
              <a:t>7.2.8 Hysteresis Smoothing</a:t>
            </a:r>
            <a:endParaRPr/>
          </a:p>
        </p:txBody>
      </p:sp>
      <p:sp>
        <p:nvSpPr>
          <p:cNvPr id="828" name="Google Shape;828;p55"/>
          <p:cNvSpPr txBox="1"/>
          <p:nvPr>
            <p:ph idx="1" type="body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/>
          <a:p>
            <a:pPr indent="-266700" lvl="0" marL="266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oto Sans Symbols"/>
              <a:buChar char="●"/>
            </a:pPr>
            <a:r>
              <a:rPr lang="en-US" sz="2400">
                <a:solidFill>
                  <a:schemeClr val="dk1"/>
                </a:solidFill>
              </a:rPr>
              <a:t>if state </a:t>
            </a:r>
            <a:r>
              <a:rPr i="1" lang="en-US" sz="2400">
                <a:solidFill>
                  <a:schemeClr val="dk1"/>
                </a:solidFill>
              </a:rPr>
              <a:t>DOWN</a:t>
            </a:r>
            <a:r>
              <a:rPr lang="en-US" sz="2400">
                <a:solidFill>
                  <a:schemeClr val="dk1"/>
                </a:solidFill>
              </a:rPr>
              <a:t> and next one larger, if next local maximum does not exceed threshold then stays current value i.e. small peak cuts flat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91440" lvl="0" marL="9144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oto Sans Symbols"/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-266700" lvl="0" marL="266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oto Sans Symbols"/>
              <a:buChar char="●"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otherwise state changes from </a:t>
            </a:r>
            <a:r>
              <a:rPr i="1"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DOWN</a:t>
            </a: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to </a:t>
            </a:r>
            <a:r>
              <a:rPr i="1"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UP</a:t>
            </a: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and preserves major transients</a:t>
            </a:r>
            <a:endParaRPr/>
          </a:p>
        </p:txBody>
      </p:sp>
      <p:sp>
        <p:nvSpPr>
          <p:cNvPr id="829" name="Google Shape;829;p55"/>
          <p:cNvSpPr txBox="1"/>
          <p:nvPr>
            <p:ph idx="11" type="ftr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</a:rPr>
              <a:t>DC &amp; CV LAB. CSIE NTU</a:t>
            </a:r>
            <a:endParaRPr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830" name="Google Shape;830;p55"/>
          <p:cNvGrpSpPr/>
          <p:nvPr/>
        </p:nvGrpSpPr>
        <p:grpSpPr>
          <a:xfrm>
            <a:off x="919163" y="4437112"/>
            <a:ext cx="2108200" cy="1511251"/>
            <a:chOff x="919163" y="4437112"/>
            <a:chExt cx="2108200" cy="1511251"/>
          </a:xfrm>
        </p:grpSpPr>
        <p:pic>
          <p:nvPicPr>
            <p:cNvPr id="831" name="Google Shape;831;p5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19163" y="4583113"/>
              <a:ext cx="2108200" cy="136525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832" name="Google Shape;832;p55"/>
            <p:cNvCxnSpPr/>
            <p:nvPr/>
          </p:nvCxnSpPr>
          <p:spPr>
            <a:xfrm>
              <a:off x="1908175" y="5373688"/>
              <a:ext cx="792163" cy="0"/>
            </a:xfrm>
            <a:prstGeom prst="straightConnector1">
              <a:avLst/>
            </a:prstGeom>
            <a:noFill/>
            <a:ln cap="flat" cmpd="sng" w="38100">
              <a:solidFill>
                <a:srgbClr val="FF0000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833" name="Google Shape;833;p55"/>
            <p:cNvCxnSpPr/>
            <p:nvPr/>
          </p:nvCxnSpPr>
          <p:spPr>
            <a:xfrm>
              <a:off x="931863" y="5121275"/>
              <a:ext cx="646112" cy="360363"/>
            </a:xfrm>
            <a:prstGeom prst="straightConnector1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  <p:sp>
          <p:nvSpPr>
            <p:cNvPr id="834" name="Google Shape;834;p55"/>
            <p:cNvSpPr txBox="1"/>
            <p:nvPr/>
          </p:nvSpPr>
          <p:spPr>
            <a:xfrm>
              <a:off x="1619672" y="5346593"/>
              <a:ext cx="711541" cy="369332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-13113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 </a:t>
              </a:r>
              <a:endParaRPr/>
            </a:p>
          </p:txBody>
        </p:sp>
        <p:sp>
          <p:nvSpPr>
            <p:cNvPr id="835" name="Google Shape;835;p55"/>
            <p:cNvSpPr txBox="1"/>
            <p:nvPr/>
          </p:nvSpPr>
          <p:spPr>
            <a:xfrm>
              <a:off x="1614941" y="4437112"/>
              <a:ext cx="1170064" cy="369332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-14998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 </a:t>
              </a:r>
              <a:endParaRPr/>
            </a:p>
          </p:txBody>
        </p:sp>
        <p:cxnSp>
          <p:nvCxnSpPr>
            <p:cNvPr id="836" name="Google Shape;836;p55"/>
            <p:cNvCxnSpPr/>
            <p:nvPr/>
          </p:nvCxnSpPr>
          <p:spPr>
            <a:xfrm rot="10800000">
              <a:off x="2200275" y="4829175"/>
              <a:ext cx="0" cy="279400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dash"/>
              <a:round/>
              <a:headEnd len="med" w="med" type="oval"/>
              <a:tailEnd len="med" w="med" type="triangle"/>
            </a:ln>
          </p:spPr>
        </p:cxnSp>
      </p:grpSp>
      <p:sp>
        <p:nvSpPr>
          <p:cNvPr id="837" name="Google Shape;837;p55"/>
          <p:cNvSpPr txBox="1"/>
          <p:nvPr/>
        </p:nvSpPr>
        <p:spPr>
          <a:xfrm>
            <a:off x="3302236" y="4604018"/>
            <a:ext cx="5353027" cy="1323439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-7371" l="-1252" r="-794" t="-2303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838" name="Google Shape;838;p55"/>
          <p:cNvSpPr txBox="1"/>
          <p:nvPr>
            <p:ph idx="12" type="sldNum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56"/>
          <p:cNvSpPr txBox="1"/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Times New Roman"/>
              <a:buNone/>
            </a:pPr>
            <a:r>
              <a:rPr b="0" lang="en-US"/>
              <a:t>7.2.8 Hysteresis Smoothing</a:t>
            </a:r>
            <a:endParaRPr/>
          </a:p>
        </p:txBody>
      </p:sp>
      <p:sp>
        <p:nvSpPr>
          <p:cNvPr id="845" name="Google Shape;845;p56"/>
          <p:cNvSpPr txBox="1"/>
          <p:nvPr>
            <p:ph idx="11" type="ftr"/>
          </p:nvPr>
        </p:nvSpPr>
        <p:spPr>
          <a:xfrm>
            <a:off x="0" y="6500813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DC &amp; CV LAB. CSIE NTU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descr="7" id="846" name="Google Shape;846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863" y="1916113"/>
            <a:ext cx="7559675" cy="4189412"/>
          </a:xfrm>
          <a:prstGeom prst="rect">
            <a:avLst/>
          </a:prstGeom>
          <a:noFill/>
          <a:ln>
            <a:noFill/>
          </a:ln>
        </p:spPr>
      </p:pic>
      <p:sp>
        <p:nvSpPr>
          <p:cNvPr id="847" name="Google Shape;847;p56"/>
          <p:cNvSpPr txBox="1"/>
          <p:nvPr/>
        </p:nvSpPr>
        <p:spPr>
          <a:xfrm>
            <a:off x="4305301" y="3678809"/>
            <a:ext cx="381002" cy="369332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848" name="Google Shape;848;p56"/>
          <p:cNvSpPr txBox="1"/>
          <p:nvPr/>
        </p:nvSpPr>
        <p:spPr>
          <a:xfrm>
            <a:off x="7956376" y="3831209"/>
            <a:ext cx="381002" cy="369332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849" name="Google Shape;849;p56"/>
          <p:cNvSpPr txBox="1"/>
          <p:nvPr>
            <p:ph idx="12" type="sldNum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4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p57"/>
          <p:cNvSpPr txBox="1"/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imes New Roman"/>
              <a:buNone/>
            </a:pPr>
            <a:r>
              <a:rPr b="0" lang="en-US">
                <a:solidFill>
                  <a:schemeClr val="dk1"/>
                </a:solidFill>
              </a:rPr>
              <a:t>7.2.9 Sigma Filter</a:t>
            </a:r>
            <a:endParaRPr/>
          </a:p>
        </p:txBody>
      </p:sp>
      <p:sp>
        <p:nvSpPr>
          <p:cNvPr id="856" name="Google Shape;856;p57"/>
          <p:cNvSpPr txBox="1"/>
          <p:nvPr>
            <p:ph idx="11" type="ftr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DC &amp; CV LAB. CSIE NTU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57" name="Google Shape;857;p57"/>
          <p:cNvSpPr txBox="1"/>
          <p:nvPr>
            <p:ph idx="1" type="body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-2422" r="0" t="0"/>
            </a:stretch>
          </a:blipFill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/>
          <a:p>
            <a:pPr indent="-127000" lvl="0" marL="9144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 "/>
            </a:pPr>
            <a:r>
              <a:rPr lang="en-US"/>
              <a:t> </a:t>
            </a:r>
            <a:endParaRPr/>
          </a:p>
        </p:txBody>
      </p:sp>
      <p:sp>
        <p:nvSpPr>
          <p:cNvPr id="858" name="Google Shape;858;p57"/>
          <p:cNvSpPr txBox="1"/>
          <p:nvPr>
            <p:ph idx="12" type="sldNum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60"/>
          <p:cNvSpPr txBox="1"/>
          <p:nvPr>
            <p:ph type="title"/>
          </p:nvPr>
        </p:nvSpPr>
        <p:spPr>
          <a:xfrm>
            <a:off x="822960" y="228547"/>
            <a:ext cx="75438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Times New Roman"/>
              <a:buNone/>
            </a:pPr>
            <a:r>
              <a:rPr b="0" lang="en-US" sz="4000">
                <a:solidFill>
                  <a:schemeClr val="dk1"/>
                </a:solidFill>
              </a:rPr>
              <a:t>7.2.10 Selected-Neighborhood Averaging</a:t>
            </a:r>
            <a:endParaRPr/>
          </a:p>
        </p:txBody>
      </p:sp>
      <p:sp>
        <p:nvSpPr>
          <p:cNvPr id="865" name="Google Shape;865;p60"/>
          <p:cNvSpPr txBox="1"/>
          <p:nvPr>
            <p:ph idx="1" type="body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selected-neighborhood averaging: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oto Sans Symbols"/>
              <a:buNone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assumes pixel a part of homogeneous region. For example, there are </a:t>
            </a:r>
            <a:r>
              <a:rPr b="1"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nine</a:t>
            </a: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3</a:t>
            </a:r>
            <a:r>
              <a:rPr lang="en-US" sz="240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×</a:t>
            </a: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 neighborhoods that contains a given pixel.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noise-filtered value: </a:t>
            </a:r>
            <a:endParaRPr/>
          </a:p>
          <a:p>
            <a:pPr indent="-91440" lvl="0" marL="9144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oto Sans Symbols"/>
              <a:buNone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mean value from lowest variance neighborhood.</a:t>
            </a:r>
            <a:endParaRPr/>
          </a:p>
        </p:txBody>
      </p:sp>
      <p:sp>
        <p:nvSpPr>
          <p:cNvPr id="866" name="Google Shape;866;p60"/>
          <p:cNvSpPr txBox="1"/>
          <p:nvPr>
            <p:ph idx="11" type="ftr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DC &amp; CV LAB. CSIE NTU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67" name="Google Shape;867;p60"/>
          <p:cNvSpPr txBox="1"/>
          <p:nvPr>
            <p:ph idx="12" type="sldNum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g31161a0983e_0_190"/>
          <p:cNvSpPr txBox="1"/>
          <p:nvPr>
            <p:ph type="title"/>
          </p:nvPr>
        </p:nvSpPr>
        <p:spPr>
          <a:xfrm>
            <a:off x="822960" y="286604"/>
            <a:ext cx="7543800" cy="1450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Times New Roman"/>
              <a:buNone/>
            </a:pPr>
            <a:r>
              <a:rPr lang="en-US" sz="4000">
                <a:solidFill>
                  <a:schemeClr val="dk1"/>
                </a:solidFill>
              </a:rPr>
              <a:t>Noise Removal Method Recap</a:t>
            </a:r>
            <a:br>
              <a:rPr lang="en-US" sz="4000">
                <a:solidFill>
                  <a:schemeClr val="dk1"/>
                </a:solidFill>
              </a:rPr>
            </a:br>
            <a:r>
              <a:rPr lang="en-US" sz="4000">
                <a:solidFill>
                  <a:schemeClr val="dk1"/>
                </a:solidFill>
              </a:rPr>
              <a:t>(10 methods)</a:t>
            </a:r>
            <a:endParaRPr sz="4000">
              <a:solidFill>
                <a:schemeClr val="dk1"/>
              </a:solidFill>
            </a:endParaRPr>
          </a:p>
        </p:txBody>
      </p:sp>
      <p:sp>
        <p:nvSpPr>
          <p:cNvPr id="874" name="Google Shape;874;g31161a0983e_0_190"/>
          <p:cNvSpPr txBox="1"/>
          <p:nvPr>
            <p:ph idx="1" type="body"/>
          </p:nvPr>
        </p:nvSpPr>
        <p:spPr>
          <a:xfrm>
            <a:off x="612000" y="1845734"/>
            <a:ext cx="7920000" cy="43917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-28519" l="-1759" r="0" t="-28819"/>
            </a:stretch>
          </a:blipFill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/>
          <a:p>
            <a:pPr indent="-127000" lvl="0" marL="9144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 "/>
            </a:pPr>
            <a:r>
              <a:rPr lang="en-US"/>
              <a:t> </a:t>
            </a:r>
            <a:endParaRPr/>
          </a:p>
        </p:txBody>
      </p:sp>
      <p:sp>
        <p:nvSpPr>
          <p:cNvPr id="875" name="Google Shape;875;g31161a0983e_0_190"/>
          <p:cNvSpPr txBox="1"/>
          <p:nvPr>
            <p:ph idx="11" type="ftr"/>
          </p:nvPr>
        </p:nvSpPr>
        <p:spPr>
          <a:xfrm>
            <a:off x="2764639" y="6459786"/>
            <a:ext cx="3617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</a:rPr>
              <a:t>DC &amp; CV LAB. CSIE NTU</a:t>
            </a:r>
            <a:endParaRPr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876" name="Google Shape;876;g31161a0983e_0_190"/>
          <p:cNvSpPr txBox="1"/>
          <p:nvPr>
            <p:ph idx="12" type="sldNum"/>
          </p:nvPr>
        </p:nvSpPr>
        <p:spPr>
          <a:xfrm>
            <a:off x="7425344" y="6459786"/>
            <a:ext cx="984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g31161a0983e_0_198"/>
          <p:cNvSpPr txBox="1"/>
          <p:nvPr>
            <p:ph idx="1" type="body"/>
          </p:nvPr>
        </p:nvSpPr>
        <p:spPr>
          <a:xfrm>
            <a:off x="612000" y="1845734"/>
            <a:ext cx="7920000" cy="44637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-2309" r="0" t="0"/>
            </a:stretch>
          </a:blipFill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/>
          <a:p>
            <a:pPr indent="-127000" lvl="0" marL="9144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 "/>
            </a:pPr>
            <a:r>
              <a:rPr lang="en-US"/>
              <a:t> </a:t>
            </a:r>
            <a:endParaRPr/>
          </a:p>
        </p:txBody>
      </p:sp>
      <p:sp>
        <p:nvSpPr>
          <p:cNvPr id="883" name="Google Shape;883;g31161a0983e_0_198"/>
          <p:cNvSpPr/>
          <p:nvPr/>
        </p:nvSpPr>
        <p:spPr>
          <a:xfrm>
            <a:off x="4777040" y="2708920"/>
            <a:ext cx="2750400" cy="10221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-9879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884" name="Google Shape;884;g31161a0983e_0_198"/>
          <p:cNvSpPr txBox="1"/>
          <p:nvPr>
            <p:ph idx="11" type="ftr"/>
          </p:nvPr>
        </p:nvSpPr>
        <p:spPr>
          <a:xfrm>
            <a:off x="2764639" y="6459786"/>
            <a:ext cx="3617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</a:rPr>
              <a:t>DC &amp; CV LAB. CSIE NTU</a:t>
            </a:r>
            <a:endParaRPr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885" name="Google Shape;885;g31161a0983e_0_198"/>
          <p:cNvSpPr txBox="1"/>
          <p:nvPr>
            <p:ph idx="12" type="sldNum"/>
          </p:nvPr>
        </p:nvSpPr>
        <p:spPr>
          <a:xfrm>
            <a:off x="7425344" y="6459786"/>
            <a:ext cx="984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86" name="Google Shape;886;g31161a0983e_0_198"/>
          <p:cNvSpPr txBox="1"/>
          <p:nvPr>
            <p:ph type="title"/>
          </p:nvPr>
        </p:nvSpPr>
        <p:spPr>
          <a:xfrm>
            <a:off x="822960" y="286604"/>
            <a:ext cx="7543800" cy="1450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Times New Roman"/>
              <a:buNone/>
            </a:pPr>
            <a:r>
              <a:rPr lang="en-US" sz="4000">
                <a:solidFill>
                  <a:schemeClr val="dk1"/>
                </a:solidFill>
              </a:rPr>
              <a:t>Noise Removal Method Recap</a:t>
            </a:r>
            <a:br>
              <a:rPr lang="en-US" sz="4000">
                <a:solidFill>
                  <a:schemeClr val="dk1"/>
                </a:solidFill>
              </a:rPr>
            </a:br>
            <a:r>
              <a:rPr lang="en-US" sz="4000">
                <a:solidFill>
                  <a:schemeClr val="dk1"/>
                </a:solidFill>
              </a:rPr>
              <a:t>(10 methods)</a:t>
            </a:r>
            <a:endParaRPr sz="4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p66"/>
          <p:cNvSpPr txBox="1"/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imes New Roman"/>
              <a:buNone/>
            </a:pPr>
            <a:r>
              <a:rPr b="0" lang="en-US">
                <a:solidFill>
                  <a:schemeClr val="dk1"/>
                </a:solidFill>
              </a:rPr>
              <a:t>Image Quality Benchmark</a:t>
            </a:r>
            <a:endParaRPr/>
          </a:p>
        </p:txBody>
      </p:sp>
      <p:sp>
        <p:nvSpPr>
          <p:cNvPr id="893" name="Google Shape;893;p66"/>
          <p:cNvSpPr txBox="1"/>
          <p:nvPr>
            <p:ph idx="1" type="body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-1211" r="0" t="0"/>
            </a:stretch>
          </a:blipFill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/>
          <a:p>
            <a:pPr indent="-127000" lvl="0" marL="9144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 "/>
            </a:pPr>
            <a:r>
              <a:rPr lang="en-US"/>
              <a:t> </a:t>
            </a:r>
            <a:endParaRPr/>
          </a:p>
        </p:txBody>
      </p:sp>
      <p:sp>
        <p:nvSpPr>
          <p:cNvPr id="894" name="Google Shape;894;p66"/>
          <p:cNvSpPr txBox="1"/>
          <p:nvPr>
            <p:ph idx="11" type="ftr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DC &amp; CV LAB. CSIE NTU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95" name="Google Shape;895;p66"/>
          <p:cNvSpPr txBox="1"/>
          <p:nvPr>
            <p:ph idx="12" type="sldNum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0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p67"/>
          <p:cNvSpPr txBox="1"/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mes New Roman"/>
              <a:buNone/>
            </a:pPr>
            <a:r>
              <a:rPr b="0" lang="en-US" sz="3600">
                <a:solidFill>
                  <a:schemeClr val="dk1"/>
                </a:solidFill>
              </a:rPr>
              <a:t>Noise-removal Techniques-experiments</a:t>
            </a:r>
            <a:endParaRPr sz="3600">
              <a:solidFill>
                <a:schemeClr val="dk1"/>
              </a:solidFill>
            </a:endParaRPr>
          </a:p>
        </p:txBody>
      </p:sp>
      <p:sp>
        <p:nvSpPr>
          <p:cNvPr id="902" name="Google Shape;902;p67"/>
          <p:cNvSpPr txBox="1"/>
          <p:nvPr>
            <p:ph idx="1" type="body"/>
          </p:nvPr>
        </p:nvSpPr>
        <p:spPr>
          <a:xfrm>
            <a:off x="822959" y="1845734"/>
            <a:ext cx="7543801" cy="4391578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-692" l="-1211" r="0" t="0"/>
            </a:stretch>
          </a:blipFill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/>
          <a:p>
            <a:pPr indent="-127000" lvl="0" marL="9144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 "/>
            </a:pPr>
            <a:r>
              <a:rPr lang="en-US"/>
              <a:t> </a:t>
            </a:r>
            <a:endParaRPr/>
          </a:p>
        </p:txBody>
      </p:sp>
      <p:sp>
        <p:nvSpPr>
          <p:cNvPr id="903" name="Google Shape;903;p67"/>
          <p:cNvSpPr txBox="1"/>
          <p:nvPr>
            <p:ph idx="11" type="ftr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DC &amp; CV LAB. CSIE NTU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04" name="Google Shape;904;p67"/>
          <p:cNvSpPr txBox="1"/>
          <p:nvPr>
            <p:ph idx="12" type="sldNum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9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p64"/>
          <p:cNvSpPr txBox="1"/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Times New Roman"/>
              <a:buNone/>
            </a:pPr>
            <a:r>
              <a:rPr b="0" lang="en-US" sz="4000">
                <a:solidFill>
                  <a:schemeClr val="dk1"/>
                </a:solidFill>
              </a:rPr>
              <a:t>7.2.12 Noise-Removal Techniques-Experiments</a:t>
            </a:r>
            <a:endParaRPr/>
          </a:p>
        </p:txBody>
      </p:sp>
      <p:sp>
        <p:nvSpPr>
          <p:cNvPr id="911" name="Google Shape;911;p64"/>
          <p:cNvSpPr txBox="1"/>
          <p:nvPr>
            <p:ph idx="1" type="body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en-US" sz="2400">
                <a:solidFill>
                  <a:schemeClr val="dk1"/>
                </a:solidFill>
              </a:rPr>
              <a:t>types of noise: </a:t>
            </a:r>
            <a:endParaRPr b="1" sz="2400">
              <a:solidFill>
                <a:schemeClr val="dk1"/>
              </a:solidFill>
            </a:endParaRPr>
          </a:p>
          <a:p>
            <a:pPr indent="-355600" lvl="0" marL="538163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400"/>
              <a:buFont typeface="Times New Roman"/>
              <a:buAutoNum type="arabicPeriod"/>
            </a:pPr>
            <a:r>
              <a:rPr lang="en-US" sz="2400">
                <a:solidFill>
                  <a:schemeClr val="dk1"/>
                </a:solidFill>
              </a:rPr>
              <a:t>Uniform</a:t>
            </a:r>
            <a:endParaRPr/>
          </a:p>
          <a:p>
            <a:pPr indent="-355600" lvl="0" marL="538163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400"/>
              <a:buFont typeface="Times New Roman"/>
              <a:buAutoNum type="arabicPeriod"/>
            </a:pPr>
            <a:r>
              <a:rPr lang="en-US" sz="2400">
                <a:solidFill>
                  <a:schemeClr val="dk1"/>
                </a:solidFill>
              </a:rPr>
              <a:t>Gaussian</a:t>
            </a:r>
            <a:endParaRPr/>
          </a:p>
          <a:p>
            <a:pPr indent="-355600" lvl="0" marL="538163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400"/>
              <a:buFont typeface="Times New Roman"/>
              <a:buAutoNum type="arabicPeriod"/>
            </a:pPr>
            <a:r>
              <a:rPr lang="en-US" sz="2400">
                <a:solidFill>
                  <a:schemeClr val="dk1"/>
                </a:solidFill>
              </a:rPr>
              <a:t>Salt and pepper</a:t>
            </a:r>
            <a:endParaRPr/>
          </a:p>
          <a:p>
            <a:pPr indent="-355600" lvl="0" marL="538163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400"/>
              <a:buFont typeface="Times New Roman"/>
              <a:buAutoNum type="arabicPeriod"/>
            </a:pPr>
            <a:r>
              <a:rPr lang="en-US" sz="2400">
                <a:solidFill>
                  <a:schemeClr val="dk1"/>
                </a:solidFill>
              </a:rPr>
              <a:t>Varying noise (the noise energy varies across the image)</a:t>
            </a:r>
            <a:endParaRPr/>
          </a:p>
        </p:txBody>
      </p:sp>
      <p:sp>
        <p:nvSpPr>
          <p:cNvPr id="912" name="Google Shape;912;p64"/>
          <p:cNvSpPr txBox="1"/>
          <p:nvPr>
            <p:ph idx="11" type="ftr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DC &amp; CV LAB. CSIE NTU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13" name="Google Shape;913;p64"/>
          <p:cNvSpPr txBox="1"/>
          <p:nvPr>
            <p:ph idx="12" type="sldNum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8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g31161a0983e_0_8"/>
          <p:cNvSpPr txBox="1"/>
          <p:nvPr>
            <p:ph type="title"/>
          </p:nvPr>
        </p:nvSpPr>
        <p:spPr>
          <a:xfrm>
            <a:off x="822960" y="286604"/>
            <a:ext cx="7543800" cy="1450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imes New Roman"/>
              <a:buNone/>
            </a:pPr>
            <a:r>
              <a:rPr b="0" lang="en-US">
                <a:solidFill>
                  <a:schemeClr val="dk1"/>
                </a:solidFill>
              </a:rPr>
              <a:t>Project due </a:t>
            </a:r>
            <a:r>
              <a:rPr b="0" lang="en-US">
                <a:solidFill>
                  <a:srgbClr val="C00000"/>
                </a:solidFill>
              </a:rPr>
              <a:t>Nov</a:t>
            </a:r>
            <a:r>
              <a:rPr lang="en-US">
                <a:solidFill>
                  <a:srgbClr val="C00000"/>
                </a:solidFill>
              </a:rPr>
              <a:t>. 26, 2024</a:t>
            </a:r>
            <a:endParaRPr b="0" strike="sngStrike">
              <a:solidFill>
                <a:srgbClr val="C00000"/>
              </a:solidFill>
            </a:endParaRPr>
          </a:p>
        </p:txBody>
      </p:sp>
      <p:sp>
        <p:nvSpPr>
          <p:cNvPr id="920" name="Google Shape;920;g31161a0983e_0_8"/>
          <p:cNvSpPr txBox="1"/>
          <p:nvPr>
            <p:ph idx="1" type="body"/>
          </p:nvPr>
        </p:nvSpPr>
        <p:spPr>
          <a:xfrm>
            <a:off x="822959" y="1845734"/>
            <a:ext cx="7543800" cy="40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 lnSpcReduction="1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b="1" lang="en-US">
                <a:solidFill>
                  <a:schemeClr val="dk1"/>
                </a:solidFill>
              </a:rPr>
              <a:t>Write the following programs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Font typeface="Times New Roman"/>
              <a:buAutoNum type="arabicPeriod"/>
            </a:pPr>
            <a:r>
              <a:rPr lang="en-US">
                <a:solidFill>
                  <a:schemeClr val="dk1"/>
                </a:solidFill>
              </a:rPr>
              <a:t>Generate additive white Gaussian noise (2 images) 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Font typeface="Times New Roman"/>
              <a:buAutoNum type="arabicPeriod"/>
            </a:pPr>
            <a:r>
              <a:rPr lang="en-US">
                <a:solidFill>
                  <a:schemeClr val="dk1"/>
                </a:solidFill>
              </a:rPr>
              <a:t>Generate salt-and-pepper noise (2 images) 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Font typeface="Times New Roman"/>
              <a:buAutoNum type="arabicPeriod"/>
            </a:pPr>
            <a:r>
              <a:rPr lang="en-US">
                <a:solidFill>
                  <a:schemeClr val="dk1"/>
                </a:solidFill>
              </a:rPr>
              <a:t>Run box filter </a:t>
            </a:r>
            <a:r>
              <a:rPr i="1" lang="en-US">
                <a:solidFill>
                  <a:schemeClr val="dk1"/>
                </a:solidFill>
              </a:rPr>
              <a:t>(3</a:t>
            </a:r>
            <a:r>
              <a:rPr i="1" lang="en-US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×</a:t>
            </a:r>
            <a:r>
              <a:rPr i="1" lang="en-US">
                <a:solidFill>
                  <a:schemeClr val="dk1"/>
                </a:solidFill>
              </a:rPr>
              <a:t>3, 5</a:t>
            </a:r>
            <a:r>
              <a:rPr i="1" lang="en-US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×</a:t>
            </a:r>
            <a:r>
              <a:rPr i="1" lang="en-US">
                <a:solidFill>
                  <a:schemeClr val="dk1"/>
                </a:solidFill>
              </a:rPr>
              <a:t>5)</a:t>
            </a:r>
            <a:r>
              <a:rPr lang="en-US">
                <a:solidFill>
                  <a:schemeClr val="dk1"/>
                </a:solidFill>
              </a:rPr>
              <a:t> on all noisy images (8 images) 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Font typeface="Times New Roman"/>
              <a:buAutoNum type="arabicPeriod"/>
            </a:pPr>
            <a:r>
              <a:rPr lang="en-US">
                <a:solidFill>
                  <a:schemeClr val="dk1"/>
                </a:solidFill>
              </a:rPr>
              <a:t>Run median filter </a:t>
            </a:r>
            <a:r>
              <a:rPr i="1" lang="en-US">
                <a:solidFill>
                  <a:schemeClr val="dk1"/>
                </a:solidFill>
              </a:rPr>
              <a:t>(3</a:t>
            </a:r>
            <a:r>
              <a:rPr i="1" lang="en-US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×</a:t>
            </a:r>
            <a:r>
              <a:rPr i="1" lang="en-US">
                <a:solidFill>
                  <a:schemeClr val="dk1"/>
                </a:solidFill>
              </a:rPr>
              <a:t>3, 5</a:t>
            </a:r>
            <a:r>
              <a:rPr i="1" lang="en-US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×</a:t>
            </a:r>
            <a:r>
              <a:rPr i="1" lang="en-US">
                <a:solidFill>
                  <a:schemeClr val="dk1"/>
                </a:solidFill>
              </a:rPr>
              <a:t>5)</a:t>
            </a:r>
            <a:r>
              <a:rPr lang="en-US">
                <a:solidFill>
                  <a:schemeClr val="dk1"/>
                </a:solidFill>
              </a:rPr>
              <a:t> on all noisy images (8 images) 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Font typeface="Times New Roman"/>
              <a:buAutoNum type="arabicPeriod"/>
            </a:pPr>
            <a:r>
              <a:rPr lang="en-US">
                <a:solidFill>
                  <a:schemeClr val="dk1"/>
                </a:solidFill>
              </a:rPr>
              <a:t>Run opening followed by closing </a:t>
            </a:r>
            <a:r>
              <a:rPr lang="en-US">
                <a:solidFill>
                  <a:srgbClr val="FF0000"/>
                </a:solidFill>
              </a:rPr>
              <a:t>and</a:t>
            </a:r>
            <a:r>
              <a:rPr lang="en-US">
                <a:solidFill>
                  <a:schemeClr val="dk1"/>
                </a:solidFill>
              </a:rPr>
              <a:t> closing followed by opening. 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None/>
            </a:pPr>
            <a:r>
              <a:rPr lang="en-US">
                <a:solidFill>
                  <a:schemeClr val="dk1"/>
                </a:solidFill>
              </a:rPr>
              <a:t>     (8 images) 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None/>
            </a:pPr>
            <a:r>
              <a:rPr lang="en-US"/>
              <a:t>You must calculate the signal-to-noise ratio (SNR) for each instance (4 noisy images and 24 processed images)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921" name="Google Shape;921;g31161a0983e_0_8"/>
          <p:cNvSpPr txBox="1"/>
          <p:nvPr>
            <p:ph idx="11" type="ftr"/>
          </p:nvPr>
        </p:nvSpPr>
        <p:spPr>
          <a:xfrm>
            <a:off x="2764639" y="6459786"/>
            <a:ext cx="3617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DC &amp; CV LAB. CSIE NTU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922" name="Google Shape;922;g31161a0983e_0_8"/>
          <p:cNvSpPr txBox="1"/>
          <p:nvPr>
            <p:ph idx="12" type="sldNum"/>
          </p:nvPr>
        </p:nvSpPr>
        <p:spPr>
          <a:xfrm>
            <a:off x="7425344" y="6459786"/>
            <a:ext cx="984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23" name="Google Shape;923;g31161a0983e_0_8"/>
          <p:cNvSpPr txBox="1"/>
          <p:nvPr/>
        </p:nvSpPr>
        <p:spPr>
          <a:xfrm>
            <a:off x="242047" y="178231"/>
            <a:ext cx="1385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HW8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5"/>
          <p:cNvSpPr txBox="1"/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Times New Roman"/>
              <a:buNone/>
            </a:pPr>
            <a:r>
              <a:rPr lang="en-US"/>
              <a:t>7-2 Noise Cleaning </a:t>
            </a:r>
            <a:br>
              <a:rPr lang="en-US"/>
            </a:br>
            <a:r>
              <a:rPr lang="en-US"/>
              <a:t>- Table of Contents </a:t>
            </a:r>
            <a:endParaRPr/>
          </a:p>
        </p:txBody>
      </p:sp>
      <p:sp>
        <p:nvSpPr>
          <p:cNvPr id="186" name="Google Shape;186;p5"/>
          <p:cNvSpPr txBox="1"/>
          <p:nvPr>
            <p:ph idx="1" type="body"/>
          </p:nvPr>
        </p:nvSpPr>
        <p:spPr>
          <a:xfrm>
            <a:off x="822959" y="1845734"/>
            <a:ext cx="7543801" cy="44635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/>
          <a:p>
            <a:pPr indent="-114300" lvl="0" marL="9144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 "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7-2-0	Noise Cleaning, Box Filter, and Gaussian Filter </a:t>
            </a:r>
            <a:endParaRPr/>
          </a:p>
          <a:p>
            <a:pPr indent="-114300" lvl="0" marL="9144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 "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7-2-1	Statistical Framework for Noise Removal</a:t>
            </a:r>
            <a:endParaRPr/>
          </a:p>
          <a:p>
            <a:pPr indent="-114300" lvl="0" marL="9144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 "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7-2-2 	Determining Optimal Weight from Isotropic Covariance Matrices</a:t>
            </a:r>
            <a:endParaRPr/>
          </a:p>
          <a:p>
            <a:pPr indent="-114300" lvl="0" marL="9144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 "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7-2-3 	Outlier or Peak Noise</a:t>
            </a:r>
            <a:endParaRPr/>
          </a:p>
          <a:p>
            <a:pPr indent="-114300" lvl="0" marL="9144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 "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7-2-4 	K-nearest Neighbor</a:t>
            </a:r>
            <a:endParaRPr/>
          </a:p>
          <a:p>
            <a:pPr indent="-114300" lvl="0" marL="9144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 "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7-2-5 	Gradient Inverse Weighted</a:t>
            </a:r>
            <a:endParaRPr/>
          </a:p>
          <a:p>
            <a:pPr indent="-114300" lvl="0" marL="9144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 "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7-2-6 	Order Statistic Neighborhood Operators</a:t>
            </a:r>
            <a:endParaRPr/>
          </a:p>
          <a:p>
            <a:pPr indent="-114300" lvl="0" marL="9144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 "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7-2-7 	Decision Theoretic Approach to Estimating Mean*</a:t>
            </a:r>
            <a:endParaRPr/>
          </a:p>
          <a:p>
            <a:pPr indent="-114300" lvl="0" marL="9144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 "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7-2-8 	Hysteresis Smoothing</a:t>
            </a:r>
            <a:endParaRPr/>
          </a:p>
          <a:p>
            <a:pPr indent="-114300" lvl="0" marL="9144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 "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7-2-9 	Sigma Filter</a:t>
            </a:r>
            <a:endParaRPr/>
          </a:p>
          <a:p>
            <a:pPr indent="-114300" lvl="0" marL="9144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 "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7-2-10 	Selected Neighborhood Averaging</a:t>
            </a:r>
            <a:endParaRPr/>
          </a:p>
          <a:p>
            <a:pPr indent="-114300" lvl="0" marL="9144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 "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7-2-11 	Minimum Mean Square Error Noise Smoothing</a:t>
            </a:r>
            <a:endParaRPr/>
          </a:p>
          <a:p>
            <a:pPr indent="-114300" lvl="0" marL="9144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 "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7-2-12 	Noise Removal Experiments</a:t>
            </a:r>
            <a:endParaRPr/>
          </a:p>
        </p:txBody>
      </p:sp>
      <p:sp>
        <p:nvSpPr>
          <p:cNvPr id="187" name="Google Shape;187;p5"/>
          <p:cNvSpPr txBox="1"/>
          <p:nvPr>
            <p:ph idx="11" type="ftr"/>
          </p:nvPr>
        </p:nvSpPr>
        <p:spPr>
          <a:xfrm>
            <a:off x="3124200" y="64008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</a:rPr>
              <a:t>DC &amp; CV LAB.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CSIE NTU</a:t>
            </a:r>
            <a:endParaRPr/>
          </a:p>
        </p:txBody>
      </p:sp>
      <p:sp>
        <p:nvSpPr>
          <p:cNvPr id="188" name="Google Shape;188;p5"/>
          <p:cNvSpPr txBox="1"/>
          <p:nvPr>
            <p:ph idx="12" type="sldNum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8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g31161a0983e_0_17"/>
          <p:cNvSpPr txBox="1"/>
          <p:nvPr>
            <p:ph idx="1" type="body"/>
          </p:nvPr>
        </p:nvSpPr>
        <p:spPr>
          <a:xfrm>
            <a:off x="514380" y="1845734"/>
            <a:ext cx="8115300" cy="461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b="1"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Generate additive white Gaussian noise:</a:t>
            </a:r>
            <a:endParaRPr/>
          </a:p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i="1"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I(nim, i, j) = I(im, i, j) + amplitude＊N(0, 1)</a:t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i="1" lang="en-US">
                <a:solidFill>
                  <a:schemeClr val="dk1"/>
                </a:solidFill>
              </a:rPr>
              <a:t>N(0, 1)</a:t>
            </a:r>
            <a:r>
              <a:rPr lang="en-US">
                <a:solidFill>
                  <a:schemeClr val="dk1"/>
                </a:solidFill>
              </a:rPr>
              <a:t>: Gaussian random variable with zero mean and st. dev. 1 </a:t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i="1" lang="en-US">
                <a:solidFill>
                  <a:schemeClr val="dk1"/>
                </a:solidFill>
              </a:rPr>
              <a:t>amplitude</a:t>
            </a:r>
            <a:r>
              <a:rPr lang="en-US">
                <a:solidFill>
                  <a:schemeClr val="dk1"/>
                </a:solidFill>
              </a:rPr>
              <a:t> determines signal-to-noise ratio, try 10 and 30</a:t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b="1" lang="en-US">
                <a:solidFill>
                  <a:schemeClr val="dk1"/>
                </a:solidFill>
              </a:rPr>
              <a:t>Generate salt-and-pepper noise:</a:t>
            </a:r>
            <a:endParaRPr/>
          </a:p>
          <a:p>
            <a:pPr indent="0" lvl="0" marL="1792287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i="1" lang="en-US">
                <a:solidFill>
                  <a:schemeClr val="dk1"/>
                </a:solidFill>
              </a:rPr>
              <a:t>I(nim, i, j) = 0 </a:t>
            </a:r>
            <a:r>
              <a:rPr lang="en-US">
                <a:solidFill>
                  <a:schemeClr val="dk1"/>
                </a:solidFill>
              </a:rPr>
              <a:t>if</a:t>
            </a:r>
            <a:r>
              <a:rPr i="1" lang="en-US">
                <a:solidFill>
                  <a:schemeClr val="dk1"/>
                </a:solidFill>
              </a:rPr>
              <a:t> uniform(0, 1)&lt; threshold </a:t>
            </a:r>
            <a:endParaRPr/>
          </a:p>
          <a:p>
            <a:pPr indent="0" lvl="0" marL="1792287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i="1" lang="en-US">
                <a:solidFill>
                  <a:schemeClr val="dk1"/>
                </a:solidFill>
              </a:rPr>
              <a:t>I(nim, i, j) = 255 </a:t>
            </a:r>
            <a:r>
              <a:rPr lang="en-US">
                <a:solidFill>
                  <a:schemeClr val="dk1"/>
                </a:solidFill>
              </a:rPr>
              <a:t>if </a:t>
            </a:r>
            <a:r>
              <a:rPr i="1" lang="en-US">
                <a:solidFill>
                  <a:schemeClr val="dk1"/>
                </a:solidFill>
              </a:rPr>
              <a:t>uniform(0, 1)&gt;1- threshold</a:t>
            </a:r>
            <a:endParaRPr/>
          </a:p>
          <a:p>
            <a:pPr indent="0" lvl="0" marL="1792287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i="1" lang="en-US">
                <a:solidFill>
                  <a:schemeClr val="dk1"/>
                </a:solidFill>
              </a:rPr>
              <a:t>I(nim, i, j) = I(im, i, j) </a:t>
            </a:r>
            <a:r>
              <a:rPr lang="en-US">
                <a:solidFill>
                  <a:schemeClr val="dk1"/>
                </a:solidFill>
              </a:rPr>
              <a:t>otherwise</a:t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i="1" lang="en-US">
                <a:solidFill>
                  <a:schemeClr val="dk1"/>
                </a:solidFill>
              </a:rPr>
              <a:t>uniform(0, 1)</a:t>
            </a:r>
            <a:r>
              <a:rPr lang="en-US">
                <a:solidFill>
                  <a:schemeClr val="dk1"/>
                </a:solidFill>
              </a:rPr>
              <a:t>: random variable uniformly distributed over [0, 1]</a:t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i="1" lang="en-US">
                <a:solidFill>
                  <a:schemeClr val="dk1"/>
                </a:solidFill>
              </a:rPr>
              <a:t>threshold </a:t>
            </a:r>
            <a:r>
              <a:rPr lang="en-US">
                <a:solidFill>
                  <a:schemeClr val="dk1"/>
                </a:solidFill>
              </a:rPr>
              <a:t>determines signal-to-noise ratio, try both 0.05 and 0.10</a:t>
            </a:r>
            <a:endParaRPr/>
          </a:p>
        </p:txBody>
      </p:sp>
      <p:sp>
        <p:nvSpPr>
          <p:cNvPr id="930" name="Google Shape;930;g31161a0983e_0_17"/>
          <p:cNvSpPr txBox="1"/>
          <p:nvPr>
            <p:ph type="title"/>
          </p:nvPr>
        </p:nvSpPr>
        <p:spPr>
          <a:xfrm>
            <a:off x="822960" y="286604"/>
            <a:ext cx="7543800" cy="1450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imes New Roman"/>
              <a:buNone/>
            </a:pPr>
            <a:r>
              <a:rPr lang="en-US">
                <a:solidFill>
                  <a:schemeClr val="dk1"/>
                </a:solidFill>
              </a:rPr>
              <a:t>Project due </a:t>
            </a:r>
            <a:r>
              <a:rPr b="0" lang="en-US">
                <a:solidFill>
                  <a:srgbClr val="C00000"/>
                </a:solidFill>
              </a:rPr>
              <a:t>Nov</a:t>
            </a:r>
            <a:r>
              <a:rPr lang="en-US">
                <a:solidFill>
                  <a:srgbClr val="C00000"/>
                </a:solidFill>
              </a:rPr>
              <a:t>. 26, 2024</a:t>
            </a:r>
            <a:endParaRPr b="0"/>
          </a:p>
        </p:txBody>
      </p:sp>
      <p:sp>
        <p:nvSpPr>
          <p:cNvPr id="931" name="Google Shape;931;g31161a0983e_0_17"/>
          <p:cNvSpPr txBox="1"/>
          <p:nvPr>
            <p:ph idx="11" type="ftr"/>
          </p:nvPr>
        </p:nvSpPr>
        <p:spPr>
          <a:xfrm>
            <a:off x="2764639" y="6459786"/>
            <a:ext cx="3617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DC &amp; CV LAB. CSIE NTU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932" name="Google Shape;932;g31161a0983e_0_17"/>
          <p:cNvSpPr txBox="1"/>
          <p:nvPr/>
        </p:nvSpPr>
        <p:spPr>
          <a:xfrm>
            <a:off x="242047" y="178231"/>
            <a:ext cx="1385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HW8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7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Google Shape;938;g31161a0983e_0_36"/>
          <p:cNvSpPr txBox="1"/>
          <p:nvPr>
            <p:ph idx="1" type="body"/>
          </p:nvPr>
        </p:nvSpPr>
        <p:spPr>
          <a:xfrm>
            <a:off x="822959" y="1845734"/>
            <a:ext cx="7543800" cy="40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2800">
                <a:solidFill>
                  <a:schemeClr val="dk1"/>
                </a:solidFill>
              </a:rPr>
              <a:t>Generate additive white Gaussian noise</a:t>
            </a:r>
            <a:endParaRPr/>
          </a:p>
          <a:p>
            <a:pPr indent="-91440" lvl="0" marL="91440" rtl="0" algn="ctr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800"/>
              <a:buFont typeface="Noto Sans Symbols"/>
              <a:buNone/>
            </a:pPr>
            <a:r>
              <a:rPr lang="en-US" sz="2800">
                <a:solidFill>
                  <a:schemeClr val="dk1"/>
                </a:solidFill>
              </a:rPr>
              <a:t>with </a:t>
            </a:r>
            <a:r>
              <a:rPr i="1" lang="en-US" sz="2800">
                <a:solidFill>
                  <a:schemeClr val="dk1"/>
                </a:solidFill>
              </a:rPr>
              <a:t>amplitude = 10</a:t>
            </a:r>
            <a:endParaRPr/>
          </a:p>
        </p:txBody>
      </p:sp>
      <p:sp>
        <p:nvSpPr>
          <p:cNvPr id="939" name="Google Shape;939;g31161a0983e_0_36"/>
          <p:cNvSpPr txBox="1"/>
          <p:nvPr>
            <p:ph idx="11" type="ftr"/>
          </p:nvPr>
        </p:nvSpPr>
        <p:spPr>
          <a:xfrm>
            <a:off x="2764639" y="6459786"/>
            <a:ext cx="3617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DC &amp; CV LAB. CSIE NTU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940" name="Google Shape;940;g31161a0983e_0_36"/>
          <p:cNvSpPr txBox="1"/>
          <p:nvPr>
            <p:ph idx="12" type="sldNum"/>
          </p:nvPr>
        </p:nvSpPr>
        <p:spPr>
          <a:xfrm>
            <a:off x="7425344" y="6459786"/>
            <a:ext cx="984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lena" id="941" name="Google Shape;941;g31161a0983e_0_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8313" y="3006725"/>
            <a:ext cx="3851276" cy="38512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ena_gaussian(10)" id="942" name="Google Shape;942;g31161a0983e_0_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43438" y="3006725"/>
            <a:ext cx="3851276" cy="3851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6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g31161a0983e_0_46"/>
          <p:cNvSpPr txBox="1"/>
          <p:nvPr>
            <p:ph idx="1" type="body"/>
          </p:nvPr>
        </p:nvSpPr>
        <p:spPr>
          <a:xfrm>
            <a:off x="822959" y="1845734"/>
            <a:ext cx="7543800" cy="40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2800">
                <a:solidFill>
                  <a:schemeClr val="dk1"/>
                </a:solidFill>
              </a:rPr>
              <a:t>Generate additive white Gaussian noise</a:t>
            </a:r>
            <a:endParaRPr/>
          </a:p>
          <a:p>
            <a:pPr indent="-91440" lvl="0" marL="91440" rtl="0" algn="ctr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800"/>
              <a:buFont typeface="Noto Sans Symbols"/>
              <a:buNone/>
            </a:pPr>
            <a:r>
              <a:rPr lang="en-US" sz="2800">
                <a:solidFill>
                  <a:schemeClr val="dk1"/>
                </a:solidFill>
              </a:rPr>
              <a:t>with </a:t>
            </a:r>
            <a:r>
              <a:rPr i="1" lang="en-US" sz="2800">
                <a:solidFill>
                  <a:schemeClr val="dk1"/>
                </a:solidFill>
              </a:rPr>
              <a:t>amplitude = 30</a:t>
            </a:r>
            <a:endParaRPr/>
          </a:p>
        </p:txBody>
      </p:sp>
      <p:sp>
        <p:nvSpPr>
          <p:cNvPr id="948" name="Google Shape;948;g31161a0983e_0_46"/>
          <p:cNvSpPr txBox="1"/>
          <p:nvPr>
            <p:ph idx="11" type="ftr"/>
          </p:nvPr>
        </p:nvSpPr>
        <p:spPr>
          <a:xfrm>
            <a:off x="2764639" y="6459786"/>
            <a:ext cx="3617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DC &amp; CV LAB. CSIE NTU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949" name="Google Shape;949;g31161a0983e_0_46"/>
          <p:cNvSpPr txBox="1"/>
          <p:nvPr>
            <p:ph idx="12" type="sldNum"/>
          </p:nvPr>
        </p:nvSpPr>
        <p:spPr>
          <a:xfrm>
            <a:off x="7425344" y="6459786"/>
            <a:ext cx="984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lena" id="950" name="Google Shape;950;g31161a0983e_0_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8313" y="3006725"/>
            <a:ext cx="3851276" cy="38512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ena_gaussian(30)" id="951" name="Google Shape;951;g31161a0983e_0_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43438" y="2987675"/>
            <a:ext cx="3870324" cy="3870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5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Google Shape;956;g31161a0983e_0_55"/>
          <p:cNvSpPr txBox="1"/>
          <p:nvPr>
            <p:ph idx="1" type="body"/>
          </p:nvPr>
        </p:nvSpPr>
        <p:spPr>
          <a:xfrm>
            <a:off x="822959" y="1845734"/>
            <a:ext cx="7543800" cy="40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2800">
                <a:solidFill>
                  <a:schemeClr val="dk1"/>
                </a:solidFill>
              </a:rPr>
              <a:t>Generate salt-and-pepper noise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800"/>
              <a:buFont typeface="Noto Sans Symbols"/>
              <a:buNone/>
            </a:pPr>
            <a:r>
              <a:rPr lang="en-US" sz="2800">
                <a:solidFill>
                  <a:schemeClr val="dk1"/>
                </a:solidFill>
              </a:rPr>
              <a:t>with </a:t>
            </a:r>
            <a:r>
              <a:rPr i="1" lang="en-US" sz="2800">
                <a:solidFill>
                  <a:schemeClr val="dk1"/>
                </a:solidFill>
              </a:rPr>
              <a:t>threshold = 0.05</a:t>
            </a:r>
            <a:endParaRPr/>
          </a:p>
        </p:txBody>
      </p:sp>
      <p:sp>
        <p:nvSpPr>
          <p:cNvPr id="957" name="Google Shape;957;g31161a0983e_0_55"/>
          <p:cNvSpPr txBox="1"/>
          <p:nvPr>
            <p:ph idx="11" type="ftr"/>
          </p:nvPr>
        </p:nvSpPr>
        <p:spPr>
          <a:xfrm>
            <a:off x="2764639" y="6459786"/>
            <a:ext cx="3617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DC &amp; CV LAB. CSIE NTU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958" name="Google Shape;958;g31161a0983e_0_55"/>
          <p:cNvSpPr txBox="1"/>
          <p:nvPr>
            <p:ph idx="12" type="sldNum"/>
          </p:nvPr>
        </p:nvSpPr>
        <p:spPr>
          <a:xfrm>
            <a:off x="7425344" y="6459786"/>
            <a:ext cx="984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lena" id="959" name="Google Shape;959;g31161a0983e_0_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8313" y="3006725"/>
            <a:ext cx="3851276" cy="38512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ena_salt_and_pepper(0" id="960" name="Google Shape;960;g31161a0983e_0_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16463" y="2997597"/>
            <a:ext cx="3887788" cy="38877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g31161a0983e_0_64"/>
          <p:cNvSpPr txBox="1"/>
          <p:nvPr>
            <p:ph idx="1" type="body"/>
          </p:nvPr>
        </p:nvSpPr>
        <p:spPr>
          <a:xfrm>
            <a:off x="822959" y="1845734"/>
            <a:ext cx="7543800" cy="40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60"/>
              <a:buNone/>
            </a:pPr>
            <a:r>
              <a:rPr lang="en-US" sz="2800">
                <a:solidFill>
                  <a:schemeClr val="dk1"/>
                </a:solidFill>
              </a:rPr>
              <a:t>Generate salt-and-pepper noise</a:t>
            </a:r>
            <a:endParaRPr/>
          </a:p>
          <a:p>
            <a:pPr indent="-342900" lvl="0" marL="342900" rtl="0" algn="ctr">
              <a:lnSpc>
                <a:spcPct val="90000"/>
              </a:lnSpc>
              <a:spcBef>
                <a:spcPts val="760"/>
              </a:spcBef>
              <a:spcAft>
                <a:spcPts val="0"/>
              </a:spcAft>
              <a:buClr>
                <a:schemeClr val="dk2"/>
              </a:buClr>
              <a:buSzPts val="1960"/>
              <a:buNone/>
            </a:pPr>
            <a:r>
              <a:rPr lang="en-US" sz="2800">
                <a:solidFill>
                  <a:schemeClr val="dk1"/>
                </a:solidFill>
              </a:rPr>
              <a:t>with </a:t>
            </a:r>
            <a:r>
              <a:rPr i="1" lang="en-US" sz="2800">
                <a:solidFill>
                  <a:schemeClr val="dk1"/>
                </a:solidFill>
              </a:rPr>
              <a:t>threshold = 0.1</a:t>
            </a:r>
            <a:endParaRPr/>
          </a:p>
          <a:p>
            <a:pPr indent="0" lvl="0" marL="9144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800">
              <a:solidFill>
                <a:schemeClr val="dk1"/>
              </a:solidFill>
            </a:endParaRPr>
          </a:p>
        </p:txBody>
      </p:sp>
      <p:sp>
        <p:nvSpPr>
          <p:cNvPr id="966" name="Google Shape;966;g31161a0983e_0_64"/>
          <p:cNvSpPr txBox="1"/>
          <p:nvPr>
            <p:ph idx="11" type="ftr"/>
          </p:nvPr>
        </p:nvSpPr>
        <p:spPr>
          <a:xfrm>
            <a:off x="2764639" y="6459786"/>
            <a:ext cx="3617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DC &amp; CV LAB. CSIE NTU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967" name="Google Shape;967;g31161a0983e_0_64"/>
          <p:cNvSpPr txBox="1"/>
          <p:nvPr>
            <p:ph idx="12" type="sldNum"/>
          </p:nvPr>
        </p:nvSpPr>
        <p:spPr>
          <a:xfrm>
            <a:off x="7425344" y="6459786"/>
            <a:ext cx="984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lena" id="968" name="Google Shape;968;g31161a0983e_0_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8313" y="3006725"/>
            <a:ext cx="3851276" cy="38512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ena_salt_and_pepper(0" id="969" name="Google Shape;969;g31161a0983e_0_6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16463" y="2968625"/>
            <a:ext cx="3889375" cy="388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3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Google Shape;974;g31161a0983e_0_102"/>
          <p:cNvSpPr txBox="1"/>
          <p:nvPr>
            <p:ph idx="1" type="body"/>
          </p:nvPr>
        </p:nvSpPr>
        <p:spPr>
          <a:xfrm>
            <a:off x="537240" y="1845734"/>
            <a:ext cx="8069400" cy="40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/>
          <a:p>
            <a:pPr indent="-177800" lvl="0" marL="9144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 "/>
            </a:pPr>
            <a:r>
              <a:rPr lang="en-US" sz="2800">
                <a:solidFill>
                  <a:schemeClr val="dk1"/>
                </a:solidFill>
              </a:rPr>
              <a:t>Box filter on white Gaussian noise with </a:t>
            </a:r>
            <a:r>
              <a:rPr i="1" lang="en-US" sz="2800">
                <a:solidFill>
                  <a:schemeClr val="dk1"/>
                </a:solidFill>
              </a:rPr>
              <a:t>amplitude = 10</a:t>
            </a:r>
            <a:endParaRPr/>
          </a:p>
        </p:txBody>
      </p:sp>
      <p:sp>
        <p:nvSpPr>
          <p:cNvPr id="975" name="Google Shape;975;g31161a0983e_0_102"/>
          <p:cNvSpPr txBox="1"/>
          <p:nvPr>
            <p:ph idx="11" type="ftr"/>
          </p:nvPr>
        </p:nvSpPr>
        <p:spPr>
          <a:xfrm>
            <a:off x="2764639" y="6459786"/>
            <a:ext cx="3617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DC &amp; CV LAB. CSIE NTU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976" name="Google Shape;976;g31161a0983e_0_102"/>
          <p:cNvSpPr txBox="1"/>
          <p:nvPr>
            <p:ph idx="12" type="sldNum"/>
          </p:nvPr>
        </p:nvSpPr>
        <p:spPr>
          <a:xfrm>
            <a:off x="7425344" y="6459786"/>
            <a:ext cx="984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lena_gaussian(10)" id="977" name="Google Shape;977;g31161a0983e_0_10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8313" y="2967038"/>
            <a:ext cx="3890962" cy="3890962"/>
          </a:xfrm>
          <a:prstGeom prst="rect">
            <a:avLst/>
          </a:prstGeom>
          <a:noFill/>
          <a:ln>
            <a:noFill/>
          </a:ln>
        </p:spPr>
      </p:pic>
      <p:sp>
        <p:nvSpPr>
          <p:cNvPr id="978" name="Google Shape;978;g31161a0983e_0_102"/>
          <p:cNvSpPr txBox="1"/>
          <p:nvPr/>
        </p:nvSpPr>
        <p:spPr>
          <a:xfrm>
            <a:off x="1116013" y="2565400"/>
            <a:ext cx="2663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Gaussian noise</a:t>
            </a:r>
            <a:endParaRPr/>
          </a:p>
        </p:txBody>
      </p:sp>
      <p:grpSp>
        <p:nvGrpSpPr>
          <p:cNvPr id="979" name="Google Shape;979;g31161a0983e_0_102"/>
          <p:cNvGrpSpPr/>
          <p:nvPr/>
        </p:nvGrpSpPr>
        <p:grpSpPr>
          <a:xfrm>
            <a:off x="4572000" y="2565388"/>
            <a:ext cx="3952240" cy="4323716"/>
            <a:chOff x="1746" y="1597"/>
            <a:chExt cx="2490" cy="2724"/>
          </a:xfrm>
        </p:grpSpPr>
        <p:sp>
          <p:nvSpPr>
            <p:cNvPr id="980" name="Google Shape;980;g31161a0983e_0_102"/>
            <p:cNvSpPr txBox="1"/>
            <p:nvPr/>
          </p:nvSpPr>
          <p:spPr>
            <a:xfrm>
              <a:off x="2108" y="1597"/>
              <a:ext cx="1800" cy="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After </a:t>
              </a:r>
              <a:r>
                <a:rPr i="1" lang="en-US" sz="18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3x3</a:t>
              </a:r>
              <a:r>
                <a:rPr lang="en-US" sz="18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box filter</a:t>
              </a:r>
              <a:endParaRPr/>
            </a:p>
          </p:txBody>
        </p:sp>
        <p:pic>
          <p:nvPicPr>
            <p:cNvPr descr="gaussian(10)_box(3x3)" id="981" name="Google Shape;981;g31161a0983e_0_10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746" y="1831"/>
              <a:ext cx="2490" cy="249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5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Google Shape;986;g31161a0983e_0_117"/>
          <p:cNvSpPr txBox="1"/>
          <p:nvPr>
            <p:ph idx="1" type="body"/>
          </p:nvPr>
        </p:nvSpPr>
        <p:spPr>
          <a:xfrm>
            <a:off x="658396" y="1845734"/>
            <a:ext cx="7827300" cy="40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/>
          <a:p>
            <a:pPr indent="-165100" lvl="0" marL="9144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Char char=" "/>
            </a:pPr>
            <a:r>
              <a:rPr lang="en-US" sz="2600">
                <a:solidFill>
                  <a:schemeClr val="dk1"/>
                </a:solidFill>
              </a:rPr>
              <a:t>Box filter on salt-and-pepper noise with </a:t>
            </a:r>
            <a:r>
              <a:rPr i="1" lang="en-US" sz="2600">
                <a:solidFill>
                  <a:schemeClr val="dk1"/>
                </a:solidFill>
              </a:rPr>
              <a:t>threshold = 0.05</a:t>
            </a:r>
            <a:endParaRPr/>
          </a:p>
        </p:txBody>
      </p:sp>
      <p:sp>
        <p:nvSpPr>
          <p:cNvPr id="987" name="Google Shape;987;g31161a0983e_0_117"/>
          <p:cNvSpPr txBox="1"/>
          <p:nvPr>
            <p:ph idx="11" type="ftr"/>
          </p:nvPr>
        </p:nvSpPr>
        <p:spPr>
          <a:xfrm>
            <a:off x="2764639" y="6459786"/>
            <a:ext cx="3617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DC &amp; CV LAB. CSIE NTU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988" name="Google Shape;988;g31161a0983e_0_117"/>
          <p:cNvSpPr txBox="1"/>
          <p:nvPr>
            <p:ph idx="12" type="sldNum"/>
          </p:nvPr>
        </p:nvSpPr>
        <p:spPr>
          <a:xfrm>
            <a:off x="7425344" y="6459786"/>
            <a:ext cx="984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89" name="Google Shape;989;g31161a0983e_0_117"/>
          <p:cNvSpPr txBox="1"/>
          <p:nvPr/>
        </p:nvSpPr>
        <p:spPr>
          <a:xfrm>
            <a:off x="1116013" y="2565400"/>
            <a:ext cx="2663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salt-and-pepper noise</a:t>
            </a:r>
            <a:endParaRPr/>
          </a:p>
        </p:txBody>
      </p:sp>
      <p:pic>
        <p:nvPicPr>
          <p:cNvPr descr="lena_salt_and_pepper(0" id="990" name="Google Shape;990;g31161a0983e_0_1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8313" y="2906713"/>
            <a:ext cx="3951287" cy="395128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91" name="Google Shape;991;g31161a0983e_0_117"/>
          <p:cNvGrpSpPr/>
          <p:nvPr/>
        </p:nvGrpSpPr>
        <p:grpSpPr>
          <a:xfrm>
            <a:off x="4648188" y="2569688"/>
            <a:ext cx="3952240" cy="4320541"/>
            <a:chOff x="3060" y="1462"/>
            <a:chExt cx="2490" cy="2722"/>
          </a:xfrm>
        </p:grpSpPr>
        <p:sp>
          <p:nvSpPr>
            <p:cNvPr id="992" name="Google Shape;992;g31161a0983e_0_117"/>
            <p:cNvSpPr txBox="1"/>
            <p:nvPr/>
          </p:nvSpPr>
          <p:spPr>
            <a:xfrm>
              <a:off x="3468" y="1462"/>
              <a:ext cx="1800" cy="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After </a:t>
              </a:r>
              <a:r>
                <a:rPr i="1" lang="en-US" sz="18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3x3</a:t>
              </a:r>
              <a:r>
                <a:rPr lang="en-US" sz="18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box filter</a:t>
              </a:r>
              <a:endParaRPr/>
            </a:p>
          </p:txBody>
        </p:sp>
        <p:pic>
          <p:nvPicPr>
            <p:cNvPr descr="salt_and_pepper(0" id="993" name="Google Shape;993;g31161a0983e_0_11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060" y="1694"/>
              <a:ext cx="2490" cy="249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7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g31161a0983e_0_160"/>
          <p:cNvSpPr txBox="1"/>
          <p:nvPr>
            <p:ph idx="1" type="body"/>
          </p:nvPr>
        </p:nvSpPr>
        <p:spPr>
          <a:xfrm>
            <a:off x="334360" y="1845734"/>
            <a:ext cx="8475300" cy="40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/>
          <a:p>
            <a:pPr indent="-177800" lvl="0" marL="9144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 "/>
            </a:pPr>
            <a:r>
              <a:rPr lang="en-US" sz="2800">
                <a:solidFill>
                  <a:schemeClr val="dk1"/>
                </a:solidFill>
              </a:rPr>
              <a:t>median filter on white Gaussian noise with </a:t>
            </a:r>
            <a:r>
              <a:rPr i="1" lang="en-US" sz="2800">
                <a:solidFill>
                  <a:schemeClr val="dk1"/>
                </a:solidFill>
              </a:rPr>
              <a:t>amplitude = 10</a:t>
            </a:r>
            <a:endParaRPr/>
          </a:p>
        </p:txBody>
      </p:sp>
      <p:sp>
        <p:nvSpPr>
          <p:cNvPr id="999" name="Google Shape;999;g31161a0983e_0_160"/>
          <p:cNvSpPr txBox="1"/>
          <p:nvPr>
            <p:ph idx="11" type="ftr"/>
          </p:nvPr>
        </p:nvSpPr>
        <p:spPr>
          <a:xfrm>
            <a:off x="2764639" y="6459786"/>
            <a:ext cx="3617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DC &amp; CV LAB. CSIE NTU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000" name="Google Shape;1000;g31161a0983e_0_160"/>
          <p:cNvSpPr txBox="1"/>
          <p:nvPr>
            <p:ph idx="12" type="sldNum"/>
          </p:nvPr>
        </p:nvSpPr>
        <p:spPr>
          <a:xfrm>
            <a:off x="7425344" y="6459786"/>
            <a:ext cx="984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lena_gaussian(10)" id="1001" name="Google Shape;1001;g31161a0983e_0_1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8313" y="2967038"/>
            <a:ext cx="3890962" cy="3890962"/>
          </a:xfrm>
          <a:prstGeom prst="rect">
            <a:avLst/>
          </a:prstGeom>
          <a:noFill/>
          <a:ln>
            <a:noFill/>
          </a:ln>
        </p:spPr>
      </p:pic>
      <p:sp>
        <p:nvSpPr>
          <p:cNvPr id="1002" name="Google Shape;1002;g31161a0983e_0_160"/>
          <p:cNvSpPr txBox="1"/>
          <p:nvPr/>
        </p:nvSpPr>
        <p:spPr>
          <a:xfrm>
            <a:off x="1116013" y="2565400"/>
            <a:ext cx="2663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Gaussian noise</a:t>
            </a:r>
            <a:endParaRPr/>
          </a:p>
        </p:txBody>
      </p:sp>
      <p:grpSp>
        <p:nvGrpSpPr>
          <p:cNvPr id="1003" name="Google Shape;1003;g31161a0983e_0_160"/>
          <p:cNvGrpSpPr/>
          <p:nvPr/>
        </p:nvGrpSpPr>
        <p:grpSpPr>
          <a:xfrm>
            <a:off x="4770501" y="2571638"/>
            <a:ext cx="3891280" cy="4329431"/>
            <a:chOff x="1247" y="1593"/>
            <a:chExt cx="2451" cy="2727"/>
          </a:xfrm>
        </p:grpSpPr>
        <p:pic>
          <p:nvPicPr>
            <p:cNvPr descr="gaussian(10)_box(3x3)" id="1004" name="Google Shape;1004;g31161a0983e_0_16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247" y="1869"/>
              <a:ext cx="2451" cy="24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05" name="Google Shape;1005;g31161a0983e_0_160"/>
            <p:cNvSpPr txBox="1"/>
            <p:nvPr/>
          </p:nvSpPr>
          <p:spPr>
            <a:xfrm>
              <a:off x="1655" y="1593"/>
              <a:ext cx="1800" cy="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After </a:t>
              </a:r>
              <a:r>
                <a:rPr i="1" lang="en-US" sz="18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3x3</a:t>
              </a:r>
              <a:r>
                <a:rPr lang="en-US" sz="18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median filter </a:t>
              </a:r>
              <a:endParaRPr/>
            </a:p>
          </p:txBody>
        </p:sp>
      </p:grp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9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Google Shape;1010;g31161a0983e_0_175"/>
          <p:cNvSpPr txBox="1"/>
          <p:nvPr>
            <p:ph idx="1" type="body"/>
          </p:nvPr>
        </p:nvSpPr>
        <p:spPr>
          <a:xfrm>
            <a:off x="514380" y="1845734"/>
            <a:ext cx="8115300" cy="40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/>
          <a:p>
            <a:pPr indent="-165100" lvl="0" marL="9144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Char char=" "/>
            </a:pPr>
            <a:r>
              <a:rPr lang="en-US" sz="2600">
                <a:solidFill>
                  <a:schemeClr val="dk1"/>
                </a:solidFill>
              </a:rPr>
              <a:t>median filter on salt-and-pepper noise with </a:t>
            </a:r>
            <a:r>
              <a:rPr i="1" lang="en-US" sz="2600">
                <a:solidFill>
                  <a:schemeClr val="dk1"/>
                </a:solidFill>
              </a:rPr>
              <a:t>threshold = 0.05</a:t>
            </a:r>
            <a:endParaRPr/>
          </a:p>
        </p:txBody>
      </p:sp>
      <p:sp>
        <p:nvSpPr>
          <p:cNvPr id="1011" name="Google Shape;1011;g31161a0983e_0_175"/>
          <p:cNvSpPr txBox="1"/>
          <p:nvPr>
            <p:ph idx="11" type="ftr"/>
          </p:nvPr>
        </p:nvSpPr>
        <p:spPr>
          <a:xfrm>
            <a:off x="2764639" y="6459786"/>
            <a:ext cx="3617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DC &amp; CV LAB. CSIE NTU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012" name="Google Shape;1012;g31161a0983e_0_175"/>
          <p:cNvSpPr txBox="1"/>
          <p:nvPr>
            <p:ph idx="12" type="sldNum"/>
          </p:nvPr>
        </p:nvSpPr>
        <p:spPr>
          <a:xfrm>
            <a:off x="7425344" y="6459786"/>
            <a:ext cx="984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13" name="Google Shape;1013;g31161a0983e_0_175"/>
          <p:cNvSpPr txBox="1"/>
          <p:nvPr/>
        </p:nvSpPr>
        <p:spPr>
          <a:xfrm>
            <a:off x="1116013" y="2565400"/>
            <a:ext cx="2663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salt-and-pepper noise</a:t>
            </a:r>
            <a:endParaRPr/>
          </a:p>
        </p:txBody>
      </p:sp>
      <p:grpSp>
        <p:nvGrpSpPr>
          <p:cNvPr id="1014" name="Google Shape;1014;g31161a0983e_0_175"/>
          <p:cNvGrpSpPr/>
          <p:nvPr/>
        </p:nvGrpSpPr>
        <p:grpSpPr>
          <a:xfrm>
            <a:off x="4734550" y="2565400"/>
            <a:ext cx="3952240" cy="4322128"/>
            <a:chOff x="3151" y="1598"/>
            <a:chExt cx="2490" cy="2723"/>
          </a:xfrm>
        </p:grpSpPr>
        <p:sp>
          <p:nvSpPr>
            <p:cNvPr id="1015" name="Google Shape;1015;g31161a0983e_0_175"/>
            <p:cNvSpPr txBox="1"/>
            <p:nvPr/>
          </p:nvSpPr>
          <p:spPr>
            <a:xfrm>
              <a:off x="3468" y="1598"/>
              <a:ext cx="1800" cy="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After </a:t>
              </a:r>
              <a:r>
                <a:rPr i="1" lang="en-US" sz="18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3x3</a:t>
              </a:r>
              <a:r>
                <a:rPr lang="en-US" sz="18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median filter</a:t>
              </a:r>
              <a:endParaRPr/>
            </a:p>
          </p:txBody>
        </p:sp>
        <p:pic>
          <p:nvPicPr>
            <p:cNvPr descr="salt_and_pepper(0" id="1016" name="Google Shape;1016;g31161a0983e_0_17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151" y="1831"/>
              <a:ext cx="2490" cy="249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lena_salt_and_pepper(0" id="1017" name="Google Shape;1017;g31161a0983e_0_17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8313" y="2906713"/>
            <a:ext cx="3951287" cy="39512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2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Google Shape;1023;p87"/>
          <p:cNvSpPr txBox="1"/>
          <p:nvPr>
            <p:ph idx="1" type="body"/>
          </p:nvPr>
        </p:nvSpPr>
        <p:spPr>
          <a:xfrm>
            <a:off x="251521" y="1845734"/>
            <a:ext cx="8640959" cy="402336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-2114" r="-3101" t="-1211"/>
            </a:stretch>
          </a:blipFill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/>
          <a:p>
            <a:pPr indent="-127000" lvl="0" marL="9144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 "/>
            </a:pPr>
            <a:r>
              <a:rPr lang="en-US"/>
              <a:t> </a:t>
            </a:r>
            <a:endParaRPr/>
          </a:p>
        </p:txBody>
      </p:sp>
      <p:sp>
        <p:nvSpPr>
          <p:cNvPr id="1024" name="Google Shape;1024;p87"/>
          <p:cNvSpPr txBox="1"/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imes New Roman"/>
              <a:buNone/>
            </a:pPr>
            <a:r>
              <a:rPr b="0" lang="en-US">
                <a:solidFill>
                  <a:schemeClr val="dk1"/>
                </a:solidFill>
              </a:rPr>
              <a:t>7.3 Sharpening</a:t>
            </a:r>
            <a:endParaRPr/>
          </a:p>
        </p:txBody>
      </p:sp>
      <p:sp>
        <p:nvSpPr>
          <p:cNvPr id="1025" name="Google Shape;1025;p87"/>
          <p:cNvSpPr txBox="1"/>
          <p:nvPr>
            <p:ph idx="11" type="ftr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</a:rPr>
              <a:t>DC &amp; CV LAB. CSIE NTU</a:t>
            </a:r>
            <a:endParaRPr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026" name="Google Shape;1026;p87"/>
          <p:cNvSpPr txBox="1"/>
          <p:nvPr>
            <p:ph idx="12" type="sldNum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6"/>
          <p:cNvSpPr txBox="1"/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imes New Roman"/>
              <a:buNone/>
            </a:pPr>
            <a:r>
              <a:rPr b="0" lang="en-US">
                <a:solidFill>
                  <a:schemeClr val="dk1"/>
                </a:solidFill>
              </a:rPr>
              <a:t>7.2 Noise Cleaning</a:t>
            </a:r>
            <a:endParaRPr/>
          </a:p>
        </p:txBody>
      </p:sp>
      <p:sp>
        <p:nvSpPr>
          <p:cNvPr id="195" name="Google Shape;195;p6"/>
          <p:cNvSpPr txBox="1"/>
          <p:nvPr>
            <p:ph idx="1" type="body"/>
          </p:nvPr>
        </p:nvSpPr>
        <p:spPr>
          <a:xfrm>
            <a:off x="839788" y="1825625"/>
            <a:ext cx="7675562" cy="34512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noise cleaning: </a:t>
            </a:r>
            <a:endParaRPr/>
          </a:p>
          <a:p>
            <a:pPr indent="-182880" lvl="1" marL="384048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400"/>
              <a:buChar char="◦"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uses neighborhood </a:t>
            </a:r>
            <a:r>
              <a:rPr lang="en-US" sz="24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spatial coherence</a:t>
            </a:r>
            <a:endParaRPr/>
          </a:p>
          <a:p>
            <a:pPr indent="-182880" lvl="1" marL="384048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400"/>
              <a:buChar char="◦"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uses neighborhood </a:t>
            </a:r>
            <a:r>
              <a:rPr lang="en-US" sz="24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pixel value homogeneity</a:t>
            </a:r>
            <a:endParaRPr/>
          </a:p>
        </p:txBody>
      </p:sp>
      <p:sp>
        <p:nvSpPr>
          <p:cNvPr id="196" name="Google Shape;196;p6"/>
          <p:cNvSpPr txBox="1"/>
          <p:nvPr>
            <p:ph idx="12" type="sldNum"/>
          </p:nvPr>
        </p:nvSpPr>
        <p:spPr>
          <a:xfrm>
            <a:off x="708660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7" name="Google Shape;197;p6"/>
          <p:cNvSpPr txBox="1"/>
          <p:nvPr>
            <p:ph idx="11" type="ftr"/>
          </p:nvPr>
        </p:nvSpPr>
        <p:spPr>
          <a:xfrm>
            <a:off x="3124200" y="64008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</a:rPr>
              <a:t>DC &amp; CV LAB.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CSIE NTU</a:t>
            </a:r>
            <a:endParaRPr/>
          </a:p>
        </p:txBody>
      </p:sp>
      <p:graphicFrame>
        <p:nvGraphicFramePr>
          <p:cNvPr id="198" name="Google Shape;198;p6"/>
          <p:cNvGraphicFramePr/>
          <p:nvPr/>
        </p:nvGraphicFramePr>
        <p:xfrm>
          <a:off x="803920" y="460737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{771378D6-7FF9-4EF4-9EF1-F52C3CC2595A}</a:tableStyleId>
              </a:tblPr>
              <a:tblGrid>
                <a:gridCol w="363975"/>
                <a:gridCol w="363975"/>
                <a:gridCol w="363975"/>
                <a:gridCol w="363975"/>
                <a:gridCol w="363975"/>
                <a:gridCol w="363975"/>
              </a:tblGrid>
              <a:tr h="2037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  <a:tr h="2037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  <a:tr h="2037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  <a:tr h="2037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</a:tbl>
          </a:graphicData>
        </a:graphic>
      </p:graphicFrame>
      <p:sp>
        <p:nvSpPr>
          <p:cNvPr id="199" name="Google Shape;199;p6"/>
          <p:cNvSpPr/>
          <p:nvPr/>
        </p:nvSpPr>
        <p:spPr>
          <a:xfrm>
            <a:off x="3059832" y="3190096"/>
            <a:ext cx="3471246" cy="1584176"/>
          </a:xfrm>
          <a:prstGeom prst="cloudCallout">
            <a:avLst>
              <a:gd fmla="val -66482" name="adj1"/>
              <a:gd fmla="val 72120" name="adj2"/>
            </a:avLst>
          </a:prstGeom>
          <a:noFill/>
          <a:ln cap="flat" cmpd="sng" w="15875">
            <a:solidFill>
              <a:srgbClr val="147EA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single white pixel surrounded by black pixels: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likely to be a noise</a:t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00" name="Google Shape;200;p6"/>
          <p:cNvGraphicFramePr/>
          <p:nvPr/>
        </p:nvGraphicFramePr>
        <p:xfrm>
          <a:off x="6300192" y="4702264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{771378D6-7FF9-4EF4-9EF1-F52C3CC2595A}</a:tableStyleId>
              </a:tblPr>
              <a:tblGrid>
                <a:gridCol w="363975"/>
                <a:gridCol w="363975"/>
                <a:gridCol w="363975"/>
                <a:gridCol w="363975"/>
                <a:gridCol w="363975"/>
                <a:gridCol w="363975"/>
              </a:tblGrid>
              <a:tr h="2037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  <a:tr h="2037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  <a:tr h="2037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  <a:tr h="2037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</a:tbl>
          </a:graphicData>
        </a:graphic>
      </p:graphicFrame>
      <p:sp>
        <p:nvSpPr>
          <p:cNvPr id="201" name="Google Shape;201;p6"/>
          <p:cNvSpPr/>
          <p:nvPr/>
        </p:nvSpPr>
        <p:spPr>
          <a:xfrm flipH="1" rot="10800000">
            <a:off x="6444208" y="3910176"/>
            <a:ext cx="642392" cy="720080"/>
          </a:xfrm>
          <a:prstGeom prst="bentUpArrow">
            <a:avLst>
              <a:gd fmla="val 25000" name="adj1"/>
              <a:gd fmla="val 28298" name="adj2"/>
              <a:gd fmla="val 38193" name="adj3"/>
            </a:avLst>
          </a:prstGeom>
          <a:gradFill>
            <a:gsLst>
              <a:gs pos="0">
                <a:srgbClr val="96D4BC"/>
              </a:gs>
              <a:gs pos="45000">
                <a:srgbClr val="A8DCC9"/>
              </a:gs>
              <a:gs pos="100000">
                <a:srgbClr val="AEE3CF"/>
              </a:gs>
            </a:gsLst>
            <a:path path="circle">
              <a:fillToRect b="50%" l="50%" r="50%" t="50%"/>
            </a:path>
            <a:tileRect/>
          </a:gradFill>
          <a:ln cap="flat" cmpd="sng" w="127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6"/>
          <p:cNvSpPr txBox="1"/>
          <p:nvPr/>
        </p:nvSpPr>
        <p:spPr>
          <a:xfrm>
            <a:off x="6946036" y="3972892"/>
            <a:ext cx="115435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Denoise</a:t>
            </a:r>
            <a:endParaRPr b="1" sz="180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Google Shape;1032;p88"/>
          <p:cNvSpPr txBox="1"/>
          <p:nvPr>
            <p:ph idx="1" type="body"/>
          </p:nvPr>
        </p:nvSpPr>
        <p:spPr>
          <a:xfrm>
            <a:off x="196358" y="1845734"/>
            <a:ext cx="8751284" cy="4463586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-33803" l="-289" r="-1737" t="-1134"/>
            </a:stretch>
          </a:blipFill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/>
          <a:p>
            <a:pPr indent="-127000" lvl="0" marL="9144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 "/>
            </a:pPr>
            <a:r>
              <a:rPr lang="en-US"/>
              <a:t> </a:t>
            </a:r>
            <a:endParaRPr/>
          </a:p>
        </p:txBody>
      </p:sp>
      <p:sp>
        <p:nvSpPr>
          <p:cNvPr id="1033" name="Google Shape;1033;p88"/>
          <p:cNvSpPr txBox="1"/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imes New Roman"/>
              <a:buNone/>
            </a:pPr>
            <a:r>
              <a:rPr b="0" lang="en-US">
                <a:solidFill>
                  <a:schemeClr val="dk1"/>
                </a:solidFill>
              </a:rPr>
              <a:t>7.3.1 Extremum Sharpening</a:t>
            </a:r>
            <a:endParaRPr/>
          </a:p>
        </p:txBody>
      </p:sp>
      <p:sp>
        <p:nvSpPr>
          <p:cNvPr id="1034" name="Google Shape;1034;p88"/>
          <p:cNvSpPr txBox="1"/>
          <p:nvPr>
            <p:ph idx="11" type="ftr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</a:rPr>
              <a:t>DC &amp; CV LAB. CSIE NTU</a:t>
            </a:r>
            <a:endParaRPr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035" name="Google Shape;1035;p88"/>
          <p:cNvSpPr txBox="1"/>
          <p:nvPr>
            <p:ph idx="12" type="sldNum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36" name="Google Shape;1036;p88"/>
          <p:cNvSpPr/>
          <p:nvPr/>
        </p:nvSpPr>
        <p:spPr>
          <a:xfrm>
            <a:off x="6457950" y="2759625"/>
            <a:ext cx="1449000" cy="126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Google Shape;1042;p89"/>
          <p:cNvSpPr txBox="1"/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imes New Roman"/>
              <a:buNone/>
            </a:pPr>
            <a:r>
              <a:rPr b="0" lang="en-US">
                <a:solidFill>
                  <a:schemeClr val="dk1"/>
                </a:solidFill>
              </a:rPr>
              <a:t>7.4 Edge Detection</a:t>
            </a:r>
            <a:endParaRPr/>
          </a:p>
        </p:txBody>
      </p:sp>
      <p:sp>
        <p:nvSpPr>
          <p:cNvPr id="1043" name="Google Shape;1043;p89"/>
          <p:cNvSpPr txBox="1"/>
          <p:nvPr>
            <p:ph idx="1" type="body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Digital edge (Edge in a digital image):</a:t>
            </a:r>
            <a:endParaRPr/>
          </a:p>
          <a:p>
            <a:pPr indent="0" lvl="0" marL="358775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2800"/>
              <a:buNone/>
            </a:pPr>
            <a:r>
              <a:rPr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Boundary where brightness values significantly different. </a:t>
            </a:r>
            <a:r>
              <a:rPr lang="en-US" sz="2800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(要找出灰階有劇烈變化的邊界)</a:t>
            </a: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2800"/>
              <a:buNone/>
            </a:pPr>
            <a:r>
              <a:rPr b="1"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Edge:</a:t>
            </a:r>
            <a:endParaRPr/>
          </a:p>
          <a:p>
            <a:pPr indent="0" lvl="0" marL="358775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2800"/>
              <a:buNone/>
            </a:pPr>
            <a:r>
              <a:rPr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Brightness value appears to jump.</a:t>
            </a:r>
            <a:endParaRPr/>
          </a:p>
        </p:txBody>
      </p:sp>
      <p:sp>
        <p:nvSpPr>
          <p:cNvPr id="1044" name="Google Shape;1044;p89"/>
          <p:cNvSpPr txBox="1"/>
          <p:nvPr>
            <p:ph idx="12" type="sldNum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45" name="Google Shape;1045;p89"/>
          <p:cNvSpPr txBox="1"/>
          <p:nvPr>
            <p:ph idx="11" type="ftr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</a:rPr>
              <a:t>DC &amp; CV LAB. CSIE NTU</a:t>
            </a:r>
            <a:endParaRPr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0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p91"/>
          <p:cNvSpPr txBox="1"/>
          <p:nvPr>
            <p:ph idx="11" type="ftr"/>
          </p:nvPr>
        </p:nvSpPr>
        <p:spPr>
          <a:xfrm>
            <a:off x="0" y="6500813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DC &amp; CV LAB. CSIE NTU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descr="3" id="1052" name="Google Shape;1052;p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3" name="Google Shape;1053;p91"/>
          <p:cNvSpPr txBox="1"/>
          <p:nvPr>
            <p:ph idx="12" type="sldNum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054" name="Google Shape;1054;p91"/>
          <p:cNvCxnSpPr/>
          <p:nvPr/>
        </p:nvCxnSpPr>
        <p:spPr>
          <a:xfrm>
            <a:off x="1259632" y="4797152"/>
            <a:ext cx="7776864" cy="72008"/>
          </a:xfrm>
          <a:prstGeom prst="straightConnector1">
            <a:avLst/>
          </a:prstGeom>
          <a:noFill/>
          <a:ln cap="flat" cmpd="sng" w="38100">
            <a:solidFill>
              <a:srgbClr val="FF33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55" name="Google Shape;1055;p91"/>
          <p:cNvCxnSpPr/>
          <p:nvPr/>
        </p:nvCxnSpPr>
        <p:spPr>
          <a:xfrm>
            <a:off x="0" y="5085184"/>
            <a:ext cx="9036496" cy="72008"/>
          </a:xfrm>
          <a:prstGeom prst="straightConnector1">
            <a:avLst/>
          </a:prstGeom>
          <a:noFill/>
          <a:ln cap="flat" cmpd="sng" w="38100">
            <a:solidFill>
              <a:srgbClr val="FF33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56" name="Google Shape;1056;p91"/>
          <p:cNvCxnSpPr/>
          <p:nvPr/>
        </p:nvCxnSpPr>
        <p:spPr>
          <a:xfrm>
            <a:off x="0" y="5445237"/>
            <a:ext cx="756000" cy="0"/>
          </a:xfrm>
          <a:prstGeom prst="straightConnector1">
            <a:avLst/>
          </a:prstGeom>
          <a:noFill/>
          <a:ln cap="flat" cmpd="sng" w="38100">
            <a:solidFill>
              <a:srgbClr val="FF33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57" name="Google Shape;1057;p91"/>
          <p:cNvCxnSpPr/>
          <p:nvPr/>
        </p:nvCxnSpPr>
        <p:spPr>
          <a:xfrm>
            <a:off x="971600" y="5445237"/>
            <a:ext cx="8028008" cy="0"/>
          </a:xfrm>
          <a:prstGeom prst="straightConnector1">
            <a:avLst/>
          </a:prstGeom>
          <a:noFill/>
          <a:ln cap="flat" cmpd="sng" w="38100">
            <a:solidFill>
              <a:srgbClr val="0066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58" name="Google Shape;1058;p91"/>
          <p:cNvCxnSpPr/>
          <p:nvPr/>
        </p:nvCxnSpPr>
        <p:spPr>
          <a:xfrm>
            <a:off x="0" y="5733256"/>
            <a:ext cx="8532000" cy="0"/>
          </a:xfrm>
          <a:prstGeom prst="straightConnector1">
            <a:avLst/>
          </a:prstGeom>
          <a:noFill/>
          <a:ln cap="flat" cmpd="sng" w="38100">
            <a:solidFill>
              <a:srgbClr val="00009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59" name="Google Shape;1059;p91"/>
          <p:cNvCxnSpPr/>
          <p:nvPr/>
        </p:nvCxnSpPr>
        <p:spPr>
          <a:xfrm>
            <a:off x="0" y="6021288"/>
            <a:ext cx="6768000" cy="0"/>
          </a:xfrm>
          <a:prstGeom prst="straightConnector1">
            <a:avLst/>
          </a:prstGeom>
          <a:noFill/>
          <a:ln cap="flat" cmpd="sng" w="38100">
            <a:solidFill>
              <a:srgbClr val="7030A0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4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Google Shape;1065;p92"/>
          <p:cNvSpPr txBox="1"/>
          <p:nvPr>
            <p:ph idx="1" type="body"/>
          </p:nvPr>
        </p:nvSpPr>
        <p:spPr>
          <a:xfrm>
            <a:off x="264582" y="1862082"/>
            <a:ext cx="8614837" cy="402336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-2121" r="0" t="-1211"/>
            </a:stretch>
          </a:blipFill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/>
          <a:p>
            <a:pPr indent="-127000" lvl="0" marL="9144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 "/>
            </a:pPr>
            <a:r>
              <a:rPr lang="en-US"/>
              <a:t> </a:t>
            </a:r>
            <a:endParaRPr/>
          </a:p>
        </p:txBody>
      </p:sp>
      <p:sp>
        <p:nvSpPr>
          <p:cNvPr id="1066" name="Google Shape;1066;p92"/>
          <p:cNvSpPr txBox="1"/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Times New Roman"/>
              <a:buNone/>
            </a:pPr>
            <a:r>
              <a:rPr b="0" lang="en-US" sz="4000">
                <a:solidFill>
                  <a:schemeClr val="dk1"/>
                </a:solidFill>
              </a:rPr>
              <a:t>7.4.1 Gradient Edge Detectors (HW)</a:t>
            </a:r>
            <a:endParaRPr/>
          </a:p>
        </p:txBody>
      </p:sp>
      <p:sp>
        <p:nvSpPr>
          <p:cNvPr id="1067" name="Google Shape;1067;p92">
            <a:hlinkClick/>
          </p:cNvPr>
          <p:cNvSpPr/>
          <p:nvPr/>
        </p:nvSpPr>
        <p:spPr>
          <a:xfrm>
            <a:off x="8185346" y="161883"/>
            <a:ext cx="792163" cy="3603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  <a:moveTo>
                  <a:pt x="80471" y="60000"/>
                </a:moveTo>
                <a:lnTo>
                  <a:pt x="39529" y="15000"/>
                </a:lnTo>
                <a:lnTo>
                  <a:pt x="39529" y="105000"/>
                </a:lnTo>
                <a:close/>
              </a:path>
              <a:path extrusionOk="0" fill="darken" h="120000" w="120000">
                <a:moveTo>
                  <a:pt x="80471" y="60000"/>
                </a:moveTo>
                <a:lnTo>
                  <a:pt x="39529" y="15000"/>
                </a:lnTo>
                <a:lnTo>
                  <a:pt x="39529" y="105000"/>
                </a:lnTo>
                <a:close/>
              </a:path>
              <a:path extrusionOk="0" fill="none" h="120000" w="120000">
                <a:moveTo>
                  <a:pt x="80471" y="60000"/>
                </a:moveTo>
                <a:lnTo>
                  <a:pt x="39529" y="105000"/>
                </a:lnTo>
                <a:lnTo>
                  <a:pt x="39529" y="15000"/>
                </a:lnTo>
                <a:close/>
              </a:path>
              <a:path extrusionOk="0" fill="none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68" name="Google Shape;1068;p92"/>
          <p:cNvGrpSpPr/>
          <p:nvPr/>
        </p:nvGrpSpPr>
        <p:grpSpPr>
          <a:xfrm>
            <a:off x="4392238" y="2492896"/>
            <a:ext cx="4585271" cy="1450197"/>
            <a:chOff x="4211960" y="2649338"/>
            <a:chExt cx="4585271" cy="1450197"/>
          </a:xfrm>
        </p:grpSpPr>
        <p:pic>
          <p:nvPicPr>
            <p:cNvPr descr="7" id="1069" name="Google Shape;1069;p9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211960" y="2649338"/>
              <a:ext cx="4585271" cy="1450197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070" name="Google Shape;1070;p92"/>
            <p:cNvCxnSpPr/>
            <p:nvPr/>
          </p:nvCxnSpPr>
          <p:spPr>
            <a:xfrm>
              <a:off x="4572372" y="2852936"/>
              <a:ext cx="647700" cy="649288"/>
            </a:xfrm>
            <a:prstGeom prst="straightConnector1">
              <a:avLst/>
            </a:prstGeom>
            <a:noFill/>
            <a:ln cap="flat" cmpd="sng" w="38100">
              <a:solidFill>
                <a:srgbClr val="FF3300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  <p:cxnSp>
          <p:nvCxnSpPr>
            <p:cNvPr id="1071" name="Google Shape;1071;p92"/>
            <p:cNvCxnSpPr/>
            <p:nvPr/>
          </p:nvCxnSpPr>
          <p:spPr>
            <a:xfrm flipH="1">
              <a:off x="7836535" y="2852936"/>
              <a:ext cx="530225" cy="649288"/>
            </a:xfrm>
            <a:prstGeom prst="straightConnector1">
              <a:avLst/>
            </a:prstGeom>
            <a:noFill/>
            <a:ln cap="flat" cmpd="sng" w="38100">
              <a:solidFill>
                <a:srgbClr val="FF3300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</p:grpSp>
      <p:sp>
        <p:nvSpPr>
          <p:cNvPr id="1072" name="Google Shape;1072;p92"/>
          <p:cNvSpPr txBox="1"/>
          <p:nvPr>
            <p:ph idx="11" type="ftr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</a:rPr>
              <a:t>DC &amp; CV LAB. CSIE NTU</a:t>
            </a:r>
            <a:endParaRPr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073" name="Google Shape;1073;p92"/>
          <p:cNvSpPr txBox="1"/>
          <p:nvPr>
            <p:ph idx="12" type="sldNum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8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Google Shape;1079;p93"/>
          <p:cNvSpPr txBox="1"/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mes New Roman"/>
              <a:buNone/>
            </a:pPr>
            <a:r>
              <a:rPr b="0" lang="en-US" sz="3600">
                <a:solidFill>
                  <a:schemeClr val="dk1"/>
                </a:solidFill>
              </a:rPr>
              <a:t>Roberts operators with threshold = 30</a:t>
            </a:r>
            <a:endParaRPr b="0" sz="5400">
              <a:solidFill>
                <a:schemeClr val="dk1"/>
              </a:solidFill>
            </a:endParaRPr>
          </a:p>
        </p:txBody>
      </p:sp>
      <p:pic>
        <p:nvPicPr>
          <p:cNvPr descr="robert(30)" id="1080" name="Google Shape;1080;p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772816"/>
            <a:ext cx="4572000" cy="457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1" name="Google Shape;1081;p9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72000" y="1772816"/>
            <a:ext cx="4572000" cy="457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2" name="Google Shape;1082;p93"/>
          <p:cNvSpPr txBox="1"/>
          <p:nvPr>
            <p:ph idx="11" type="ftr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</a:rPr>
              <a:t>DC &amp; CV LAB. CSIE NTU</a:t>
            </a:r>
            <a:endParaRPr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083" name="Google Shape;1083;p93"/>
          <p:cNvSpPr txBox="1"/>
          <p:nvPr>
            <p:ph idx="12" type="sldNum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8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p94"/>
          <p:cNvSpPr txBox="1"/>
          <p:nvPr>
            <p:ph idx="1" type="body"/>
          </p:nvPr>
        </p:nvSpPr>
        <p:spPr>
          <a:xfrm>
            <a:off x="421975" y="1845733"/>
            <a:ext cx="8300050" cy="461405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-823" l="-2293" r="0" t="-1098"/>
            </a:stretch>
          </a:blipFill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/>
          <a:p>
            <a:pPr indent="-127000" lvl="0" marL="9144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 "/>
            </a:pPr>
            <a:r>
              <a:rPr lang="en-US"/>
              <a:t> </a:t>
            </a:r>
            <a:endParaRPr/>
          </a:p>
        </p:txBody>
      </p:sp>
      <p:sp>
        <p:nvSpPr>
          <p:cNvPr id="1090" name="Google Shape;1090;p94"/>
          <p:cNvSpPr txBox="1"/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Times New Roman"/>
              <a:buNone/>
            </a:pPr>
            <a:r>
              <a:rPr b="0" lang="en-US" sz="4000">
                <a:solidFill>
                  <a:schemeClr val="dk1"/>
                </a:solidFill>
              </a:rPr>
              <a:t>7.4.1 Gradient Edge Detectors (HW)</a:t>
            </a:r>
            <a:endParaRPr/>
          </a:p>
        </p:txBody>
      </p:sp>
      <p:pic>
        <p:nvPicPr>
          <p:cNvPr descr="7" id="1091" name="Google Shape;1091;p9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60987" y="2454126"/>
            <a:ext cx="5761038" cy="2559050"/>
          </a:xfrm>
          <a:prstGeom prst="rect">
            <a:avLst/>
          </a:prstGeom>
          <a:noFill/>
          <a:ln>
            <a:noFill/>
          </a:ln>
        </p:spPr>
      </p:pic>
      <p:sp>
        <p:nvSpPr>
          <p:cNvPr id="1092" name="Google Shape;1092;p94"/>
          <p:cNvSpPr/>
          <p:nvPr/>
        </p:nvSpPr>
        <p:spPr>
          <a:xfrm>
            <a:off x="1187624" y="5550693"/>
            <a:ext cx="8280400" cy="11525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540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oto Sans Symbols"/>
              <a:buNone/>
            </a:pPr>
            <a:r>
              <a:t/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93" name="Google Shape;1093;p94"/>
          <p:cNvCxnSpPr/>
          <p:nvPr/>
        </p:nvCxnSpPr>
        <p:spPr>
          <a:xfrm>
            <a:off x="6588448" y="2420888"/>
            <a:ext cx="2016000" cy="0"/>
          </a:xfrm>
          <a:prstGeom prst="straightConnector1">
            <a:avLst/>
          </a:prstGeom>
          <a:noFill/>
          <a:ln cap="flat" cmpd="sng" w="38100">
            <a:solidFill>
              <a:srgbClr val="FF3300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094" name="Google Shape;1094;p94"/>
          <p:cNvCxnSpPr/>
          <p:nvPr/>
        </p:nvCxnSpPr>
        <p:spPr>
          <a:xfrm rot="5400000">
            <a:off x="2242385" y="3249056"/>
            <a:ext cx="1368000" cy="0"/>
          </a:xfrm>
          <a:prstGeom prst="straightConnector1">
            <a:avLst/>
          </a:prstGeom>
          <a:noFill/>
          <a:ln cap="flat" cmpd="sng" w="38100">
            <a:solidFill>
              <a:srgbClr val="FF3300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095" name="Google Shape;1095;p94"/>
          <p:cNvSpPr txBox="1"/>
          <p:nvPr>
            <p:ph idx="11" type="ftr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</a:rPr>
              <a:t>DC &amp; CV LAB. CSIE NTU</a:t>
            </a:r>
            <a:endParaRPr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096" name="Google Shape;1096;p94"/>
          <p:cNvSpPr txBox="1"/>
          <p:nvPr>
            <p:ph idx="12" type="sldNum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Google Shape;1102;p95"/>
          <p:cNvSpPr txBox="1"/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mes New Roman"/>
              <a:buNone/>
            </a:pPr>
            <a:br>
              <a:rPr b="0" lang="en-US" sz="3600">
                <a:solidFill>
                  <a:schemeClr val="dk1"/>
                </a:solidFill>
              </a:rPr>
            </a:br>
            <a:r>
              <a:rPr b="0" lang="en-US" sz="3600">
                <a:solidFill>
                  <a:schemeClr val="dk1"/>
                </a:solidFill>
              </a:rPr>
              <a:t>Prewitt edge detector with threshold = </a:t>
            </a:r>
            <a:r>
              <a:rPr lang="en-US" sz="3600">
                <a:solidFill>
                  <a:srgbClr val="FF0000"/>
                </a:solidFill>
              </a:rPr>
              <a:t>90</a:t>
            </a:r>
            <a:endParaRPr b="0" sz="3600">
              <a:solidFill>
                <a:srgbClr val="FF0000"/>
              </a:solidFill>
            </a:endParaRPr>
          </a:p>
        </p:txBody>
      </p:sp>
      <p:pic>
        <p:nvPicPr>
          <p:cNvPr descr="prewitt(30)" id="1103" name="Google Shape;1103;p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772816"/>
            <a:ext cx="4572000" cy="457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4" name="Google Shape;1104;p9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72000" y="1772816"/>
            <a:ext cx="4572000" cy="457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5" name="Google Shape;1105;p95"/>
          <p:cNvSpPr txBox="1"/>
          <p:nvPr>
            <p:ph idx="11" type="ftr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</a:rPr>
              <a:t>DC &amp; CV LAB. CSIE NTU</a:t>
            </a:r>
            <a:endParaRPr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6" name="Google Shape;1106;p95"/>
          <p:cNvSpPr txBox="1"/>
          <p:nvPr>
            <p:ph idx="12" type="sldNum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2" name="Google Shape;1112;p96"/>
          <p:cNvSpPr txBox="1"/>
          <p:nvPr>
            <p:ph idx="1" type="body"/>
          </p:nvPr>
        </p:nvSpPr>
        <p:spPr>
          <a:xfrm>
            <a:off x="442373" y="1845734"/>
            <a:ext cx="8259255" cy="467961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-2307" r="0" t="-1083"/>
            </a:stretch>
          </a:blipFill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/>
          <a:p>
            <a:pPr indent="-127000" lvl="0" marL="9144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 "/>
            </a:pPr>
            <a:r>
              <a:rPr lang="en-US"/>
              <a:t> </a:t>
            </a:r>
            <a:endParaRPr/>
          </a:p>
        </p:txBody>
      </p:sp>
      <p:sp>
        <p:nvSpPr>
          <p:cNvPr id="1113" name="Google Shape;1113;p96"/>
          <p:cNvSpPr txBox="1"/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Times New Roman"/>
              <a:buNone/>
            </a:pPr>
            <a:r>
              <a:rPr b="0" lang="en-US" sz="4000">
                <a:solidFill>
                  <a:schemeClr val="dk1"/>
                </a:solidFill>
              </a:rPr>
              <a:t>7.4.1 Gradient Edge Detectors(HW)</a:t>
            </a:r>
            <a:endParaRPr/>
          </a:p>
        </p:txBody>
      </p:sp>
      <p:pic>
        <p:nvPicPr>
          <p:cNvPr descr="7" id="1114" name="Google Shape;1114;p9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83850" y="2419045"/>
            <a:ext cx="4776300" cy="2160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15" name="Google Shape;1115;p96"/>
          <p:cNvCxnSpPr/>
          <p:nvPr/>
        </p:nvCxnSpPr>
        <p:spPr>
          <a:xfrm>
            <a:off x="2123728" y="2492896"/>
            <a:ext cx="0" cy="1152000"/>
          </a:xfrm>
          <a:prstGeom prst="straightConnector1">
            <a:avLst/>
          </a:prstGeom>
          <a:noFill/>
          <a:ln cap="flat" cmpd="sng" w="38100">
            <a:solidFill>
              <a:srgbClr val="FF3300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116" name="Google Shape;1116;p96"/>
          <p:cNvCxnSpPr/>
          <p:nvPr/>
        </p:nvCxnSpPr>
        <p:spPr>
          <a:xfrm>
            <a:off x="5220072" y="2419045"/>
            <a:ext cx="1656000" cy="0"/>
          </a:xfrm>
          <a:prstGeom prst="straightConnector1">
            <a:avLst/>
          </a:prstGeom>
          <a:noFill/>
          <a:ln cap="flat" cmpd="sng" w="38100">
            <a:solidFill>
              <a:srgbClr val="FF3300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117" name="Google Shape;1117;p96"/>
          <p:cNvSpPr txBox="1"/>
          <p:nvPr>
            <p:ph idx="11" type="ftr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</a:rPr>
              <a:t>DC &amp; CV LAB. CSIE NTU</a:t>
            </a:r>
            <a:endParaRPr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8" name="Google Shape;1118;p96"/>
          <p:cNvSpPr txBox="1"/>
          <p:nvPr>
            <p:ph idx="12" type="sldNum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3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Google Shape;1124;p97"/>
          <p:cNvSpPr txBox="1"/>
          <p:nvPr/>
        </p:nvSpPr>
        <p:spPr>
          <a:xfrm>
            <a:off x="4174878" y="2132856"/>
            <a:ext cx="5293666" cy="22159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       ]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5" name="Google Shape;1125;p97"/>
          <p:cNvSpPr txBox="1"/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imes New Roman"/>
              <a:buNone/>
            </a:pPr>
            <a:r>
              <a:rPr b="0" lang="en-US">
                <a:solidFill>
                  <a:schemeClr val="dk1"/>
                </a:solidFill>
              </a:rPr>
              <a:t>Gradient Edge Detectors</a:t>
            </a:r>
            <a:endParaRPr/>
          </a:p>
        </p:txBody>
      </p:sp>
      <p:pic>
        <p:nvPicPr>
          <p:cNvPr id="1126" name="Google Shape;1126;p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3495" y="4420838"/>
            <a:ext cx="4013200" cy="14398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7" name="Google Shape;1127;p9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8942" y="2591637"/>
            <a:ext cx="3805238" cy="1441450"/>
          </a:xfrm>
          <a:prstGeom prst="rect">
            <a:avLst/>
          </a:prstGeom>
          <a:noFill/>
          <a:ln>
            <a:noFill/>
          </a:ln>
        </p:spPr>
      </p:pic>
      <p:sp>
        <p:nvSpPr>
          <p:cNvPr id="1128" name="Google Shape;1128;p97"/>
          <p:cNvSpPr txBox="1"/>
          <p:nvPr/>
        </p:nvSpPr>
        <p:spPr>
          <a:xfrm>
            <a:off x="5207791" y="2573586"/>
            <a:ext cx="396000" cy="369332"/>
          </a:xfrm>
          <a:prstGeom prst="rect">
            <a:avLst/>
          </a:prstGeom>
          <a:solidFill>
            <a:schemeClr val="lt1"/>
          </a:solidFill>
          <a:ln cap="flat" cmpd="sng" w="158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-1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9" name="Google Shape;1129;p97"/>
          <p:cNvSpPr txBox="1"/>
          <p:nvPr/>
        </p:nvSpPr>
        <p:spPr>
          <a:xfrm>
            <a:off x="5207791" y="3246615"/>
            <a:ext cx="396000" cy="369332"/>
          </a:xfrm>
          <a:prstGeom prst="rect">
            <a:avLst/>
          </a:prstGeom>
          <a:solidFill>
            <a:schemeClr val="lt1"/>
          </a:solidFill>
          <a:ln cap="flat" cmpd="sng" w="158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-1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0" name="Google Shape;1130;p97"/>
          <p:cNvSpPr txBox="1"/>
          <p:nvPr/>
        </p:nvSpPr>
        <p:spPr>
          <a:xfrm>
            <a:off x="6425126" y="2571196"/>
            <a:ext cx="396000" cy="369332"/>
          </a:xfrm>
          <a:prstGeom prst="rect">
            <a:avLst/>
          </a:prstGeom>
          <a:solidFill>
            <a:schemeClr val="lt1"/>
          </a:solidFill>
          <a:ln cap="flat" cmpd="sng" w="158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1" name="Google Shape;1131;p97"/>
          <p:cNvSpPr txBox="1"/>
          <p:nvPr/>
        </p:nvSpPr>
        <p:spPr>
          <a:xfrm>
            <a:off x="6425126" y="3246615"/>
            <a:ext cx="396000" cy="369332"/>
          </a:xfrm>
          <a:prstGeom prst="rect">
            <a:avLst/>
          </a:prstGeom>
          <a:solidFill>
            <a:schemeClr val="lt1"/>
          </a:solidFill>
          <a:ln cap="flat" cmpd="sng" w="158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2" name="Google Shape;1132;p97"/>
          <p:cNvSpPr txBox="1"/>
          <p:nvPr/>
        </p:nvSpPr>
        <p:spPr>
          <a:xfrm>
            <a:off x="6769020" y="3076977"/>
            <a:ext cx="396000" cy="369332"/>
          </a:xfrm>
          <a:prstGeom prst="rect">
            <a:avLst/>
          </a:prstGeom>
          <a:solidFill>
            <a:schemeClr val="lt1"/>
          </a:solidFill>
          <a:ln cap="flat" cmpd="sng" w="158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CFD3E6"/>
                </a:solidFill>
                <a:latin typeface="Arial"/>
                <a:ea typeface="Arial"/>
                <a:cs typeface="Arial"/>
                <a:sym typeface="Arial"/>
              </a:rPr>
              <a:t>-1</a:t>
            </a:r>
            <a:endParaRPr b="1" sz="1800">
              <a:solidFill>
                <a:srgbClr val="CFD3E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3" name="Google Shape;1133;p97"/>
          <p:cNvSpPr txBox="1"/>
          <p:nvPr/>
        </p:nvSpPr>
        <p:spPr>
          <a:xfrm>
            <a:off x="4087098" y="2959569"/>
            <a:ext cx="792088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endParaRPr sz="4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4" name="Google Shape;1134;p97"/>
          <p:cNvSpPr txBox="1"/>
          <p:nvPr/>
        </p:nvSpPr>
        <p:spPr>
          <a:xfrm>
            <a:off x="6766798" y="2419038"/>
            <a:ext cx="396000" cy="369332"/>
          </a:xfrm>
          <a:prstGeom prst="rect">
            <a:avLst/>
          </a:prstGeom>
          <a:solidFill>
            <a:schemeClr val="lt1"/>
          </a:solidFill>
          <a:ln cap="flat" cmpd="sng" w="158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CFD3E6"/>
                </a:solidFill>
                <a:latin typeface="Arial"/>
                <a:ea typeface="Arial"/>
                <a:cs typeface="Arial"/>
                <a:sym typeface="Arial"/>
              </a:rPr>
              <a:t>-1</a:t>
            </a:r>
            <a:endParaRPr b="1" sz="1800">
              <a:solidFill>
                <a:srgbClr val="CFD3E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5" name="Google Shape;1135;p97"/>
          <p:cNvSpPr txBox="1"/>
          <p:nvPr/>
        </p:nvSpPr>
        <p:spPr>
          <a:xfrm>
            <a:off x="7919294" y="2566840"/>
            <a:ext cx="396000" cy="369332"/>
          </a:xfrm>
          <a:prstGeom prst="rect">
            <a:avLst/>
          </a:prstGeom>
          <a:solidFill>
            <a:schemeClr val="lt1"/>
          </a:solidFill>
          <a:ln cap="flat" cmpd="sng" w="158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CFD3E6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1" sz="1800">
              <a:solidFill>
                <a:srgbClr val="CFD3E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6" name="Google Shape;1136;p97"/>
          <p:cNvSpPr txBox="1"/>
          <p:nvPr/>
        </p:nvSpPr>
        <p:spPr>
          <a:xfrm>
            <a:off x="7919294" y="3232353"/>
            <a:ext cx="396000" cy="369332"/>
          </a:xfrm>
          <a:prstGeom prst="rect">
            <a:avLst/>
          </a:prstGeom>
          <a:solidFill>
            <a:schemeClr val="lt1"/>
          </a:solidFill>
          <a:ln cap="flat" cmpd="sng" w="158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CFD3E6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1" sz="1800">
              <a:solidFill>
                <a:srgbClr val="CFD3E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7" name="Google Shape;1137;p97"/>
          <p:cNvSpPr txBox="1"/>
          <p:nvPr/>
        </p:nvSpPr>
        <p:spPr>
          <a:xfrm>
            <a:off x="5207791" y="3914058"/>
            <a:ext cx="432000" cy="369332"/>
          </a:xfrm>
          <a:prstGeom prst="rect">
            <a:avLst/>
          </a:prstGeom>
          <a:solidFill>
            <a:schemeClr val="lt1"/>
          </a:solidFill>
          <a:ln cap="flat" cmpd="sng" w="158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-1</a:t>
            </a:r>
            <a:endParaRPr sz="18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8" name="Google Shape;1138;p97"/>
          <p:cNvSpPr txBox="1"/>
          <p:nvPr/>
        </p:nvSpPr>
        <p:spPr>
          <a:xfrm>
            <a:off x="5543078" y="3409214"/>
            <a:ext cx="432000" cy="369332"/>
          </a:xfrm>
          <a:prstGeom prst="rect">
            <a:avLst/>
          </a:prstGeom>
          <a:solidFill>
            <a:schemeClr val="lt1"/>
          </a:solidFill>
          <a:ln cap="flat" cmpd="sng" w="158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-1</a:t>
            </a:r>
            <a:endParaRPr sz="18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9" name="Google Shape;1139;p97"/>
          <p:cNvSpPr txBox="1"/>
          <p:nvPr/>
        </p:nvSpPr>
        <p:spPr>
          <a:xfrm>
            <a:off x="6407126" y="3914058"/>
            <a:ext cx="432000" cy="369332"/>
          </a:xfrm>
          <a:prstGeom prst="rect">
            <a:avLst/>
          </a:prstGeom>
          <a:solidFill>
            <a:schemeClr val="lt1"/>
          </a:solidFill>
          <a:ln cap="flat" cmpd="sng" w="158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+1</a:t>
            </a:r>
            <a:endParaRPr sz="18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0" name="Google Shape;1140;p97"/>
          <p:cNvSpPr txBox="1"/>
          <p:nvPr/>
        </p:nvSpPr>
        <p:spPr>
          <a:xfrm>
            <a:off x="6864410" y="3409214"/>
            <a:ext cx="432000" cy="369332"/>
          </a:xfrm>
          <a:prstGeom prst="rect">
            <a:avLst/>
          </a:prstGeom>
          <a:solidFill>
            <a:schemeClr val="lt1"/>
          </a:solidFill>
          <a:ln cap="flat" cmpd="sng" w="158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+1</a:t>
            </a:r>
            <a:endParaRPr sz="18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1" name="Google Shape;1141;p97"/>
          <p:cNvSpPr txBox="1"/>
          <p:nvPr/>
        </p:nvSpPr>
        <p:spPr>
          <a:xfrm>
            <a:off x="7932931" y="3917557"/>
            <a:ext cx="432000" cy="369332"/>
          </a:xfrm>
          <a:prstGeom prst="rect">
            <a:avLst/>
          </a:prstGeom>
          <a:solidFill>
            <a:schemeClr val="lt1"/>
          </a:solidFill>
          <a:ln cap="flat" cmpd="sng" w="158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A2CDED"/>
                </a:solidFill>
                <a:latin typeface="Arial"/>
                <a:ea typeface="Arial"/>
                <a:cs typeface="Arial"/>
                <a:sym typeface="Arial"/>
              </a:rPr>
              <a:t>+1</a:t>
            </a:r>
            <a:endParaRPr sz="1800">
              <a:solidFill>
                <a:srgbClr val="A2CD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2" name="Google Shape;1142;p97"/>
          <p:cNvSpPr txBox="1"/>
          <p:nvPr/>
        </p:nvSpPr>
        <p:spPr>
          <a:xfrm>
            <a:off x="8218218" y="3127681"/>
            <a:ext cx="432000" cy="369332"/>
          </a:xfrm>
          <a:prstGeom prst="rect">
            <a:avLst/>
          </a:prstGeom>
          <a:solidFill>
            <a:schemeClr val="lt1"/>
          </a:solidFill>
          <a:ln cap="flat" cmpd="sng" w="158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A2CDED"/>
                </a:solidFill>
                <a:latin typeface="Arial"/>
                <a:ea typeface="Arial"/>
                <a:cs typeface="Arial"/>
                <a:sym typeface="Arial"/>
              </a:rPr>
              <a:t>+1</a:t>
            </a:r>
            <a:endParaRPr sz="1800">
              <a:solidFill>
                <a:srgbClr val="A2CD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3" name="Google Shape;1143;p97"/>
          <p:cNvSpPr txBox="1"/>
          <p:nvPr/>
        </p:nvSpPr>
        <p:spPr>
          <a:xfrm>
            <a:off x="6766798" y="4055594"/>
            <a:ext cx="432000" cy="369332"/>
          </a:xfrm>
          <a:prstGeom prst="rect">
            <a:avLst/>
          </a:prstGeom>
          <a:solidFill>
            <a:schemeClr val="lt1"/>
          </a:solidFill>
          <a:ln cap="flat" cmpd="sng" w="158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A2CDED"/>
                </a:solidFill>
                <a:latin typeface="Arial"/>
                <a:ea typeface="Arial"/>
                <a:cs typeface="Arial"/>
                <a:sym typeface="Arial"/>
              </a:rPr>
              <a:t>-1</a:t>
            </a:r>
            <a:endParaRPr sz="1800">
              <a:solidFill>
                <a:srgbClr val="A2CD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4" name="Google Shape;1144;p97"/>
          <p:cNvSpPr txBox="1"/>
          <p:nvPr/>
        </p:nvSpPr>
        <p:spPr>
          <a:xfrm>
            <a:off x="7109767" y="3127681"/>
            <a:ext cx="432000" cy="369332"/>
          </a:xfrm>
          <a:prstGeom prst="rect">
            <a:avLst/>
          </a:prstGeom>
          <a:solidFill>
            <a:schemeClr val="lt1"/>
          </a:solidFill>
          <a:ln cap="flat" cmpd="sng" w="158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A2CDED"/>
                </a:solidFill>
                <a:latin typeface="Arial"/>
                <a:ea typeface="Arial"/>
                <a:cs typeface="Arial"/>
                <a:sym typeface="Arial"/>
              </a:rPr>
              <a:t>-1</a:t>
            </a:r>
            <a:endParaRPr sz="1800">
              <a:solidFill>
                <a:srgbClr val="A2CD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5" name="Google Shape;1145;p97"/>
          <p:cNvSpPr/>
          <p:nvPr/>
        </p:nvSpPr>
        <p:spPr>
          <a:xfrm>
            <a:off x="606139" y="1809157"/>
            <a:ext cx="7931723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Sobel edge detector: </a:t>
            </a: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en-US" sz="240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×</a:t>
            </a: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 smoothing followed by 2</a:t>
            </a:r>
            <a:r>
              <a:rPr lang="en-US" sz="240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×</a:t>
            </a: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 gradient</a:t>
            </a:r>
            <a:endParaRPr/>
          </a:p>
        </p:txBody>
      </p:sp>
      <p:sp>
        <p:nvSpPr>
          <p:cNvPr id="1146" name="Google Shape;1146;p97"/>
          <p:cNvSpPr txBox="1"/>
          <p:nvPr>
            <p:ph idx="11" type="ftr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</a:rPr>
              <a:t>DC &amp; CV LAB. CSIE NTU</a:t>
            </a:r>
            <a:endParaRPr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47" name="Google Shape;1147;p97"/>
          <p:cNvSpPr txBox="1"/>
          <p:nvPr>
            <p:ph idx="12" type="sldNum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2" name="Shape 1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3" name="Google Shape;1153;p98"/>
          <p:cNvSpPr txBox="1"/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mes New Roman"/>
              <a:buNone/>
            </a:pPr>
            <a:r>
              <a:rPr b="0" lang="en-US" sz="3600">
                <a:solidFill>
                  <a:schemeClr val="dk1"/>
                </a:solidFill>
              </a:rPr>
              <a:t>Sobel edge detector with threshold = </a:t>
            </a:r>
            <a:r>
              <a:rPr b="0" lang="en-US" sz="3600">
                <a:solidFill>
                  <a:srgbClr val="FF0000"/>
                </a:solidFill>
              </a:rPr>
              <a:t>120</a:t>
            </a:r>
            <a:endParaRPr b="0" sz="5400">
              <a:solidFill>
                <a:srgbClr val="FF0000"/>
              </a:solidFill>
            </a:endParaRPr>
          </a:p>
        </p:txBody>
      </p:sp>
      <p:pic>
        <p:nvPicPr>
          <p:cNvPr id="1154" name="Google Shape;1154;p9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0" y="1756401"/>
            <a:ext cx="4572000" cy="4572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obel(30)" id="1155" name="Google Shape;1155;p9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756401"/>
            <a:ext cx="4572001" cy="457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6" name="Google Shape;1156;p98"/>
          <p:cNvSpPr txBox="1"/>
          <p:nvPr>
            <p:ph idx="11" type="ftr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</a:rPr>
              <a:t>DC &amp; CV LAB. CSIE NTU</a:t>
            </a:r>
            <a:endParaRPr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57" name="Google Shape;1157;p98"/>
          <p:cNvSpPr txBox="1"/>
          <p:nvPr>
            <p:ph idx="12" type="sldNum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7"/>
          <p:cNvSpPr txBox="1"/>
          <p:nvPr>
            <p:ph type="title"/>
          </p:nvPr>
        </p:nvSpPr>
        <p:spPr>
          <a:xfrm>
            <a:off x="92940" y="222909"/>
            <a:ext cx="75438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imes New Roman"/>
              <a:buNone/>
            </a:pPr>
            <a:r>
              <a:rPr b="0" lang="en-US">
                <a:solidFill>
                  <a:schemeClr val="dk1"/>
                </a:solidFill>
              </a:rPr>
              <a:t>7.2 Noise Cleaning</a:t>
            </a:r>
            <a:endParaRPr b="0">
              <a:solidFill>
                <a:schemeClr val="dk1"/>
              </a:solidFill>
            </a:endParaRPr>
          </a:p>
        </p:txBody>
      </p:sp>
      <p:sp>
        <p:nvSpPr>
          <p:cNvPr id="209" name="Google Shape;209;p7"/>
          <p:cNvSpPr txBox="1"/>
          <p:nvPr>
            <p:ph idx="12" type="sldNum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210" name="Google Shape;210;p7"/>
          <p:cNvGraphicFramePr/>
          <p:nvPr/>
        </p:nvGraphicFramePr>
        <p:xfrm>
          <a:off x="83984" y="232253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{984C4EA0-612D-4215-84E8-9CEC38CA3513}</a:tableStyleId>
              </a:tblPr>
              <a:tblGrid>
                <a:gridCol w="483100"/>
                <a:gridCol w="1051300"/>
                <a:gridCol w="927625"/>
                <a:gridCol w="989475"/>
                <a:gridCol w="556575"/>
                <a:gridCol w="536050"/>
              </a:tblGrid>
              <a:tr h="3126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00" marB="45700" marR="68550" marL="685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F1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00" marB="45700" marR="68550" marL="685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F1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00" marB="45700" marR="68550" marL="685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F1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00" marB="45700" marR="68550" marL="685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F1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00" marB="45700" marR="68550" marL="685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F1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00" marB="45700" marR="68550" marL="685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F1EA"/>
                    </a:solidFill>
                  </a:tcPr>
                </a:tc>
              </a:tr>
              <a:tr h="3126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00" marB="45700" marR="68550" marL="685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F1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00" marB="45700" marR="68550" marL="685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F1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00" marB="45700" marR="68550" marL="685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F1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00" marB="45700" marR="68550" marL="685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F1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00" marB="45700" marR="68550" marL="685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F1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00" marB="45700" marR="68550" marL="685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F1EA"/>
                    </a:solidFill>
                  </a:tcPr>
                </a:tc>
              </a:tr>
              <a:tr h="4950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00" marB="45700" marR="68550" marL="685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F1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Times New Roman"/>
                        <a:buNone/>
                      </a:pPr>
                      <a:r>
                        <a:rPr b="1" i="0" lang="en-US"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f(x-1,y-1)</a:t>
                      </a:r>
                      <a:endParaRPr b="1" i="0"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00" marB="45700" marR="68550" marL="685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F1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Times New Roman"/>
                        <a:buNone/>
                      </a:pPr>
                      <a:r>
                        <a:rPr b="1" i="0" lang="en-US"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f(x,y-1)</a:t>
                      </a:r>
                      <a:endParaRPr b="1" i="0"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00" marB="45700" marR="68550" marL="685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F1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Times New Roman"/>
                        <a:buNone/>
                      </a:pPr>
                      <a:r>
                        <a:rPr b="1" i="0" lang="en-US"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f(x+1,y-1)</a:t>
                      </a:r>
                      <a:endParaRPr b="1" i="0"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00" marB="45700" marR="68550" marL="685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F1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00" marB="45700" marR="68550" marL="685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F1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00" marB="45700" marR="68550" marL="685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F1EA"/>
                    </a:solidFill>
                  </a:tcPr>
                </a:tc>
              </a:tr>
              <a:tr h="4950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00" marB="45700" marR="68550" marL="685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F1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Times New Roman"/>
                        <a:buNone/>
                      </a:pPr>
                      <a:r>
                        <a:rPr b="1" i="0" lang="en-US"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f(x-1,y)</a:t>
                      </a:r>
                      <a:endParaRPr b="1" i="0"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00" marB="45700" marR="68550" marL="685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F1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rPr b="1" i="0" lang="en-US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f(x,y)</a:t>
                      </a:r>
                      <a:endParaRPr b="1" i="0"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00" marB="45700" marR="68550" marL="685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F1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Times New Roman"/>
                        <a:buNone/>
                      </a:pPr>
                      <a:r>
                        <a:rPr b="1" i="0" lang="en-US"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f(x+1,y)</a:t>
                      </a:r>
                      <a:endParaRPr b="1" i="0"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00" marB="45700" marR="68550" marL="685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F1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00" marB="45700" marR="68550" marL="685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F1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00" marB="45700" marR="68550" marL="685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F1EA"/>
                    </a:solidFill>
                  </a:tcPr>
                </a:tc>
              </a:tr>
              <a:tr h="4950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00" marB="45700" marR="68550" marL="685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F1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Times New Roman"/>
                        <a:buNone/>
                      </a:pPr>
                      <a:r>
                        <a:rPr b="1" i="0" lang="en-US"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f(x-1,y+1)</a:t>
                      </a:r>
                      <a:endParaRPr b="1" i="0"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00" marB="45700" marR="68550" marL="685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F1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Times New Roman"/>
                        <a:buNone/>
                      </a:pPr>
                      <a:r>
                        <a:rPr b="1" i="0" lang="en-US"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f(x,y+1)</a:t>
                      </a:r>
                      <a:endParaRPr b="1" i="0"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00" marB="45700" marR="68550" marL="685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F1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Times New Roman"/>
                        <a:buNone/>
                      </a:pPr>
                      <a:r>
                        <a:rPr b="1" i="0" lang="en-US"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f(x+1,y+1)</a:t>
                      </a:r>
                      <a:endParaRPr b="1" i="0"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00" marB="45700" marR="68550" marL="685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F1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00" marB="45700" marR="68550" marL="685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F1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00" marB="45700" marR="68550" marL="685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F1EA"/>
                    </a:solidFill>
                  </a:tcPr>
                </a:tc>
              </a:tr>
              <a:tr h="3126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00" marB="45700" marR="68550" marL="685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F1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00" marB="45700" marR="68550" marL="685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F1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00" marB="45700" marR="68550" marL="685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F1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00" marB="45700" marR="68550" marL="685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F1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00" marB="45700" marR="68550" marL="685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F1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00" marB="45700" marR="68550" marL="685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F1EA"/>
                    </a:solidFill>
                  </a:tcPr>
                </a:tc>
              </a:tr>
              <a:tr h="3126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00" marB="45700" marR="68550" marL="685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F1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00" marB="45700" marR="68550" marL="685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F1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00" marB="45700" marR="68550" marL="685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F1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00" marB="45700" marR="68550" marL="685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F1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00" marB="45700" marR="68550" marL="685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F1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00" marB="45700" marR="68550" marL="685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F1EA"/>
                    </a:solidFill>
                  </a:tcPr>
                </a:tc>
              </a:tr>
            </a:tbl>
          </a:graphicData>
        </a:graphic>
      </p:graphicFrame>
      <p:cxnSp>
        <p:nvCxnSpPr>
          <p:cNvPr id="211" name="Google Shape;211;p7"/>
          <p:cNvCxnSpPr/>
          <p:nvPr/>
        </p:nvCxnSpPr>
        <p:spPr>
          <a:xfrm>
            <a:off x="25396" y="2291606"/>
            <a:ext cx="0" cy="3495675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12" name="Google Shape;212;p7"/>
          <p:cNvCxnSpPr/>
          <p:nvPr/>
        </p:nvCxnSpPr>
        <p:spPr>
          <a:xfrm>
            <a:off x="25396" y="2282369"/>
            <a:ext cx="4834636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stealth"/>
          </a:ln>
        </p:spPr>
      </p:cxnSp>
      <p:graphicFrame>
        <p:nvGraphicFramePr>
          <p:cNvPr id="213" name="Google Shape;213;p7"/>
          <p:cNvGraphicFramePr/>
          <p:nvPr/>
        </p:nvGraphicFramePr>
        <p:xfrm>
          <a:off x="5594840" y="406037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{984C4EA0-612D-4215-84E8-9CEC38CA3513}</a:tableStyleId>
              </a:tblPr>
              <a:tblGrid>
                <a:gridCol w="774175"/>
                <a:gridCol w="774175"/>
                <a:gridCol w="774175"/>
              </a:tblGrid>
              <a:tr h="6403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1" lang="en-US" sz="1400">
                          <a:solidFill>
                            <a:schemeClr val="dk1"/>
                          </a:solidFill>
                        </a:rPr>
                        <a:t>W(-1,-1)</a:t>
                      </a:r>
                      <a:endParaRPr b="0" i="1" sz="1400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68575" marL="685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2DE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1" lang="en-US" sz="1400">
                          <a:solidFill>
                            <a:schemeClr val="dk1"/>
                          </a:solidFill>
                        </a:rPr>
                        <a:t>W(0,-1)</a:t>
                      </a:r>
                      <a:endParaRPr b="0" i="1" sz="1400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68575" marL="685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2DE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1" lang="en-US" sz="1400">
                          <a:solidFill>
                            <a:schemeClr val="dk1"/>
                          </a:solidFill>
                        </a:rPr>
                        <a:t>W(1,-1)</a:t>
                      </a:r>
                      <a:endParaRPr b="0" i="1" sz="1400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68575" marL="685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2DEF4"/>
                    </a:solidFill>
                  </a:tcPr>
                </a:tc>
              </a:tr>
              <a:tr h="6403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1" lang="en-US" sz="1400">
                          <a:solidFill>
                            <a:schemeClr val="dk1"/>
                          </a:solidFill>
                        </a:rPr>
                        <a:t>W(-1,0)</a:t>
                      </a:r>
                      <a:endParaRPr b="0" i="1" sz="1400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68575" marL="685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2DE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1" lang="en-US" sz="1600">
                          <a:solidFill>
                            <a:schemeClr val="dk1"/>
                          </a:solidFill>
                        </a:rPr>
                        <a:t>W(0,0)</a:t>
                      </a:r>
                      <a:endParaRPr b="0" i="1" sz="1600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68575" marL="685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2DE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1" lang="en-US" sz="1400">
                          <a:solidFill>
                            <a:schemeClr val="dk1"/>
                          </a:solidFill>
                        </a:rPr>
                        <a:t>W(1,0)</a:t>
                      </a:r>
                      <a:endParaRPr b="0" i="1" sz="1400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68575" marL="685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2DEF4"/>
                    </a:solidFill>
                  </a:tcPr>
                </a:tc>
              </a:tr>
              <a:tr h="6403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1" lang="en-US" sz="1400">
                          <a:solidFill>
                            <a:schemeClr val="dk1"/>
                          </a:solidFill>
                        </a:rPr>
                        <a:t>W(-1,1)</a:t>
                      </a:r>
                      <a:endParaRPr b="0" i="1" sz="1400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68575" marL="685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2DE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1" lang="en-US" sz="1400">
                          <a:solidFill>
                            <a:schemeClr val="dk1"/>
                          </a:solidFill>
                        </a:rPr>
                        <a:t>W(0,1)</a:t>
                      </a:r>
                      <a:endParaRPr b="0" i="1" sz="1400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68575" marL="685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2DE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1" lang="en-US" sz="1400">
                          <a:solidFill>
                            <a:schemeClr val="dk1"/>
                          </a:solidFill>
                        </a:rPr>
                        <a:t>W(1,1)</a:t>
                      </a:r>
                      <a:endParaRPr b="0" i="1" sz="1400"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68575" marL="685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2DEF4"/>
                    </a:solidFill>
                  </a:tcPr>
                </a:tc>
              </a:tr>
            </a:tbl>
          </a:graphicData>
        </a:graphic>
      </p:graphicFrame>
      <p:sp>
        <p:nvSpPr>
          <p:cNvPr id="214" name="Google Shape;214;p7"/>
          <p:cNvSpPr txBox="1"/>
          <p:nvPr/>
        </p:nvSpPr>
        <p:spPr>
          <a:xfrm>
            <a:off x="-266965" y="5661248"/>
            <a:ext cx="1249238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</a:t>
            </a: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axis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5" name="Google Shape;215;p7"/>
          <p:cNvSpPr txBox="1"/>
          <p:nvPr/>
        </p:nvSpPr>
        <p:spPr>
          <a:xfrm>
            <a:off x="-144462" y="1820704"/>
            <a:ext cx="118745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3366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Image</a:t>
            </a:r>
            <a:endParaRPr sz="2400">
              <a:solidFill>
                <a:srgbClr val="3366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6" name="Google Shape;216;p7"/>
          <p:cNvSpPr txBox="1"/>
          <p:nvPr/>
        </p:nvSpPr>
        <p:spPr>
          <a:xfrm>
            <a:off x="5940152" y="3598710"/>
            <a:ext cx="1872207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3x3 Filter</a:t>
            </a:r>
            <a:endParaRPr sz="2400">
              <a:solidFill>
                <a:srgbClr val="0070C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7" name="Google Shape;217;p7"/>
          <p:cNvSpPr txBox="1"/>
          <p:nvPr/>
        </p:nvSpPr>
        <p:spPr>
          <a:xfrm>
            <a:off x="3851920" y="1750324"/>
            <a:ext cx="1301477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axis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8" name="Google Shape;218;p7"/>
          <p:cNvSpPr txBox="1"/>
          <p:nvPr>
            <p:ph idx="11" type="ftr"/>
          </p:nvPr>
        </p:nvSpPr>
        <p:spPr>
          <a:xfrm>
            <a:off x="3124200" y="64008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</a:rPr>
              <a:t>DC &amp; CV LAB.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CSIE NTU</a:t>
            </a:r>
            <a:endParaRPr/>
          </a:p>
        </p:txBody>
      </p:sp>
      <p:graphicFrame>
        <p:nvGraphicFramePr>
          <p:cNvPr id="219" name="Google Shape;219;p7"/>
          <p:cNvGraphicFramePr/>
          <p:nvPr/>
        </p:nvGraphicFramePr>
        <p:xfrm>
          <a:off x="4917621" y="44252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{984C4EA0-612D-4215-84E8-9CEC38CA3513}</a:tableStyleId>
              </a:tblPr>
              <a:tblGrid>
                <a:gridCol w="439300"/>
                <a:gridCol w="971900"/>
                <a:gridCol w="965050"/>
                <a:gridCol w="1022525"/>
                <a:gridCol w="375075"/>
                <a:gridCol w="358325"/>
              </a:tblGrid>
              <a:tr h="4507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00" marB="45700" marR="68550" marL="685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F1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00" marB="45700" marR="68550" marL="685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F1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00" marB="45700" marR="68550" marL="685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F1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00" marB="45700" marR="68550" marL="685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F1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00" marB="45700" marR="68550" marL="685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F1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00" marB="45700" marR="68550" marL="685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F1EA"/>
                    </a:solidFill>
                  </a:tcPr>
                </a:tc>
              </a:tr>
              <a:tr h="3076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00" marB="45700" marR="68550" marL="685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F1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00" marB="45700" marR="68550" marL="685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F1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00" marB="45700" marR="68550" marL="685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F1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00" marB="45700" marR="68550" marL="685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F1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00" marB="45700" marR="68550" marL="685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F1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00" marB="45700" marR="68550" marL="685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F1EA"/>
                    </a:solidFill>
                  </a:tcPr>
                </a:tc>
              </a:tr>
              <a:tr h="4041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00" marB="45700" marR="68550" marL="685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F1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Times New Roman"/>
                        <a:buNone/>
                      </a:pPr>
                      <a:r>
                        <a:t/>
                      </a:r>
                      <a:endParaRPr b="1" i="0"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00" marB="45700" marR="68550" marL="685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F1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Times New Roman"/>
                        <a:buNone/>
                      </a:pPr>
                      <a:r>
                        <a:t/>
                      </a:r>
                      <a:endParaRPr b="1" i="0"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00" marB="45700" marR="68550" marL="685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F1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Times New Roman"/>
                        <a:buNone/>
                      </a:pPr>
                      <a:r>
                        <a:t/>
                      </a:r>
                      <a:endParaRPr b="1" i="0"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00" marB="45700" marR="68550" marL="685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F1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00" marB="45700" marR="68550" marL="685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F1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00" marB="45700" marR="68550" marL="685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F1EA"/>
                    </a:solidFill>
                  </a:tcPr>
                </a:tc>
              </a:tr>
              <a:tr h="3076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00" marB="45700" marR="68550" marL="685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F1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Times New Roman"/>
                        <a:buNone/>
                      </a:pPr>
                      <a:r>
                        <a:t/>
                      </a:r>
                      <a:endParaRPr b="1" i="0"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00" marB="45700" marR="68550" marL="685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F1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rPr b="1" i="0" lang="en-US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n(x,y)</a:t>
                      </a:r>
                      <a:endParaRPr b="1" i="0" sz="1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00" marB="45700" marR="68550" marL="685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F1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Times New Roman"/>
                        <a:buNone/>
                      </a:pPr>
                      <a:r>
                        <a:t/>
                      </a:r>
                      <a:endParaRPr b="1" i="0"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00" marB="45700" marR="68550" marL="685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F1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00" marB="45700" marR="68550" marL="685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F1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00" marB="45700" marR="68550" marL="685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F1EA"/>
                    </a:solidFill>
                  </a:tcPr>
                </a:tc>
              </a:tr>
              <a:tr h="4093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00" marB="45700" marR="68550" marL="685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F1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Times New Roman"/>
                        <a:buNone/>
                      </a:pPr>
                      <a:r>
                        <a:t/>
                      </a:r>
                      <a:endParaRPr b="1" i="0"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00" marB="45700" marR="68550" marL="685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F1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Times New Roman"/>
                        <a:buNone/>
                      </a:pPr>
                      <a:r>
                        <a:t/>
                      </a:r>
                      <a:endParaRPr b="1" i="0"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00" marB="45700" marR="68550" marL="685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F1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Times New Roman"/>
                        <a:buNone/>
                      </a:pPr>
                      <a:r>
                        <a:t/>
                      </a:r>
                      <a:endParaRPr b="1" i="0"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00" marB="45700" marR="68550" marL="685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F1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00" marB="45700" marR="68550" marL="685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F1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00" marB="45700" marR="68550" marL="685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F1EA"/>
                    </a:solidFill>
                  </a:tcPr>
                </a:tc>
              </a:tr>
              <a:tr h="3076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00" marB="45700" marR="68550" marL="685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F1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00" marB="45700" marR="68550" marL="685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F1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00" marB="45700" marR="68550" marL="685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F1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00" marB="45700" marR="68550" marL="685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F1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00" marB="45700" marR="68550" marL="685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F1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00" marB="45700" marR="68550" marL="685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F1EA"/>
                    </a:solidFill>
                  </a:tcPr>
                </a:tc>
              </a:tr>
              <a:tr h="3076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00" marB="45700" marR="68550" marL="685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F1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00" marB="45700" marR="68550" marL="685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F1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00" marB="45700" marR="68550" marL="685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F1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00" marB="45700" marR="68550" marL="685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F1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00" marB="45700" marR="68550" marL="685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F1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00" marB="45700" marR="68550" marL="685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F1EA"/>
                    </a:solidFill>
                  </a:tcPr>
                </a:tc>
              </a:tr>
            </a:tbl>
          </a:graphicData>
        </a:graphic>
      </p:graphicFrame>
      <p:sp>
        <p:nvSpPr>
          <p:cNvPr id="220" name="Google Shape;220;p7"/>
          <p:cNvSpPr txBox="1"/>
          <p:nvPr/>
        </p:nvSpPr>
        <p:spPr>
          <a:xfrm>
            <a:off x="4716016" y="-7678"/>
            <a:ext cx="1944216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3366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New Image</a:t>
            </a:r>
            <a:endParaRPr sz="2400">
              <a:solidFill>
                <a:srgbClr val="3366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1" name="Google Shape;221;p7"/>
          <p:cNvSpPr/>
          <p:nvPr/>
        </p:nvSpPr>
        <p:spPr>
          <a:xfrm rot="1462828">
            <a:off x="4729348" y="4625835"/>
            <a:ext cx="810080" cy="280869"/>
          </a:xfrm>
          <a:prstGeom prst="rightArrow">
            <a:avLst>
              <a:gd fmla="val 38598" name="adj1"/>
              <a:gd fmla="val 51900" name="adj2"/>
            </a:avLst>
          </a:prstGeom>
          <a:solidFill>
            <a:schemeClr val="accent1"/>
          </a:solidFill>
          <a:ln cap="flat" cmpd="sng" w="15875">
            <a:solidFill>
              <a:srgbClr val="147EA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7"/>
          <p:cNvSpPr/>
          <p:nvPr/>
        </p:nvSpPr>
        <p:spPr>
          <a:xfrm rot="-5400000">
            <a:off x="6506671" y="3349571"/>
            <a:ext cx="461665" cy="247922"/>
          </a:xfrm>
          <a:prstGeom prst="rightArrow">
            <a:avLst>
              <a:gd fmla="val 38598" name="adj1"/>
              <a:gd fmla="val 51900" name="adj2"/>
            </a:avLst>
          </a:prstGeom>
          <a:solidFill>
            <a:schemeClr val="accent1"/>
          </a:solidFill>
          <a:ln cap="flat" cmpd="sng" w="15875">
            <a:solidFill>
              <a:srgbClr val="147EA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2" name="Shape 1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3" name="Google Shape;1163;p99"/>
          <p:cNvSpPr txBox="1"/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Times New Roman"/>
              <a:buNone/>
            </a:pPr>
            <a:r>
              <a:rPr b="0" lang="en-US" sz="4000">
                <a:solidFill>
                  <a:schemeClr val="dk1"/>
                </a:solidFill>
              </a:rPr>
              <a:t>7.4.1 Gradient Edge Detectors (HW)</a:t>
            </a:r>
            <a:endParaRPr/>
          </a:p>
        </p:txBody>
      </p:sp>
      <p:sp>
        <p:nvSpPr>
          <p:cNvPr id="1164" name="Google Shape;1164;p99"/>
          <p:cNvSpPr txBox="1"/>
          <p:nvPr>
            <p:ph idx="1" type="body"/>
          </p:nvPr>
        </p:nvSpPr>
        <p:spPr>
          <a:xfrm>
            <a:off x="179512" y="1845734"/>
            <a:ext cx="8712967" cy="4751618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-2097" r="0" t="-769"/>
            </a:stretch>
          </a:blipFill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/>
          <a:p>
            <a:pPr indent="-127000" lvl="0" marL="9144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 "/>
            </a:pPr>
            <a:r>
              <a:rPr lang="en-US"/>
              <a:t> </a:t>
            </a:r>
            <a:endParaRPr/>
          </a:p>
        </p:txBody>
      </p:sp>
      <p:pic>
        <p:nvPicPr>
          <p:cNvPr descr="7" id="1165" name="Google Shape;1165;p9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62563" y="2925144"/>
            <a:ext cx="3818875" cy="1800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66" name="Google Shape;1166;p99"/>
          <p:cNvCxnSpPr/>
          <p:nvPr/>
        </p:nvCxnSpPr>
        <p:spPr>
          <a:xfrm>
            <a:off x="2627286" y="2925144"/>
            <a:ext cx="0" cy="972000"/>
          </a:xfrm>
          <a:prstGeom prst="straightConnector1">
            <a:avLst/>
          </a:prstGeom>
          <a:solidFill>
            <a:schemeClr val="folHlink">
              <a:alpha val="0"/>
            </a:schemeClr>
          </a:solidFill>
          <a:ln cap="flat" cmpd="sng" w="38100">
            <a:solidFill>
              <a:srgbClr val="FF3300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1167" name="Google Shape;1167;p99"/>
          <p:cNvCxnSpPr/>
          <p:nvPr/>
        </p:nvCxnSpPr>
        <p:spPr>
          <a:xfrm>
            <a:off x="4788024" y="2918263"/>
            <a:ext cx="1620000" cy="0"/>
          </a:xfrm>
          <a:prstGeom prst="straightConnector1">
            <a:avLst/>
          </a:prstGeom>
          <a:solidFill>
            <a:schemeClr val="folHlink">
              <a:alpha val="0"/>
            </a:schemeClr>
          </a:solidFill>
          <a:ln cap="flat" cmpd="sng" w="38100">
            <a:solidFill>
              <a:srgbClr val="FF3300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1168" name="Google Shape;1168;p99"/>
          <p:cNvSpPr txBox="1"/>
          <p:nvPr>
            <p:ph idx="11" type="ftr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</a:rPr>
              <a:t>DC &amp; CV LAB. CSIE NTU</a:t>
            </a:r>
            <a:endParaRPr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69" name="Google Shape;1169;p99"/>
          <p:cNvSpPr txBox="1"/>
          <p:nvPr>
            <p:ph idx="12" type="sldNum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4" name="Shape 1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5" name="Google Shape;1175;p100"/>
          <p:cNvSpPr txBox="1"/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None/>
            </a:pPr>
            <a:r>
              <a:rPr b="0" lang="en-US" sz="2800">
                <a:solidFill>
                  <a:schemeClr val="dk1"/>
                </a:solidFill>
              </a:rPr>
              <a:t>Frei and Chen edge detector with threshold = </a:t>
            </a:r>
            <a:r>
              <a:rPr b="0" lang="en-US" sz="2800">
                <a:solidFill>
                  <a:srgbClr val="FF0000"/>
                </a:solidFill>
              </a:rPr>
              <a:t>103</a:t>
            </a:r>
            <a:endParaRPr b="0" sz="4000">
              <a:solidFill>
                <a:srgbClr val="FF0000"/>
              </a:solidFill>
            </a:endParaRPr>
          </a:p>
        </p:txBody>
      </p:sp>
      <p:pic>
        <p:nvPicPr>
          <p:cNvPr id="1176" name="Google Shape;1176;p10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0" y="1772816"/>
            <a:ext cx="4572000" cy="4572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reiandchen(30)" id="1177" name="Google Shape;1177;p10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772816"/>
            <a:ext cx="4572000" cy="457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78" name="Google Shape;1178;p100"/>
          <p:cNvSpPr txBox="1"/>
          <p:nvPr>
            <p:ph idx="11" type="ftr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</a:rPr>
              <a:t>DC &amp; CV LAB. CSIE NTU</a:t>
            </a:r>
            <a:endParaRPr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79" name="Google Shape;1179;p100"/>
          <p:cNvSpPr txBox="1"/>
          <p:nvPr>
            <p:ph idx="12" type="sldNum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4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5" name="Google Shape;1185;p102"/>
          <p:cNvSpPr txBox="1"/>
          <p:nvPr>
            <p:ph idx="1" type="body"/>
          </p:nvPr>
        </p:nvSpPr>
        <p:spPr>
          <a:xfrm>
            <a:off x="822959" y="1845734"/>
            <a:ext cx="7543801" cy="461405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-2422" r="0" t="-1056"/>
            </a:stretch>
          </a:blipFill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/>
          <a:p>
            <a:pPr indent="-127000" lvl="0" marL="9144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 "/>
            </a:pPr>
            <a:r>
              <a:rPr lang="en-US"/>
              <a:t> </a:t>
            </a:r>
            <a:endParaRPr/>
          </a:p>
        </p:txBody>
      </p:sp>
      <p:sp>
        <p:nvSpPr>
          <p:cNvPr id="1186" name="Google Shape;1186;p102"/>
          <p:cNvSpPr txBox="1"/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Times New Roman"/>
              <a:buNone/>
            </a:pPr>
            <a:r>
              <a:rPr b="0" lang="en-US" sz="4000">
                <a:solidFill>
                  <a:schemeClr val="dk1"/>
                </a:solidFill>
              </a:rPr>
              <a:t>7.4.1 Gradient Edge Detectors (HW)</a:t>
            </a:r>
            <a:endParaRPr/>
          </a:p>
        </p:txBody>
      </p:sp>
      <p:pic>
        <p:nvPicPr>
          <p:cNvPr descr="7" id="1187" name="Google Shape;1187;p10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72295" y="2708920"/>
            <a:ext cx="5599411" cy="246580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88" name="Google Shape;1188;p102"/>
          <p:cNvCxnSpPr/>
          <p:nvPr/>
        </p:nvCxnSpPr>
        <p:spPr>
          <a:xfrm>
            <a:off x="2123728" y="2673350"/>
            <a:ext cx="503238" cy="0"/>
          </a:xfrm>
          <a:prstGeom prst="straightConnector1">
            <a:avLst/>
          </a:prstGeom>
          <a:noFill/>
          <a:ln cap="flat" cmpd="sng" w="38100">
            <a:solidFill>
              <a:srgbClr val="FF3300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189" name="Google Shape;1189;p102"/>
          <p:cNvCxnSpPr/>
          <p:nvPr/>
        </p:nvCxnSpPr>
        <p:spPr>
          <a:xfrm flipH="1" rot="10800000">
            <a:off x="3092451" y="2544614"/>
            <a:ext cx="360362" cy="328612"/>
          </a:xfrm>
          <a:prstGeom prst="straightConnector1">
            <a:avLst/>
          </a:prstGeom>
          <a:noFill/>
          <a:ln cap="flat" cmpd="sng" w="38100">
            <a:solidFill>
              <a:srgbClr val="FF3300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190" name="Google Shape;1190;p102"/>
          <p:cNvCxnSpPr/>
          <p:nvPr/>
        </p:nvCxnSpPr>
        <p:spPr>
          <a:xfrm rot="10800000">
            <a:off x="4603398" y="2873226"/>
            <a:ext cx="0" cy="508000"/>
          </a:xfrm>
          <a:prstGeom prst="straightConnector1">
            <a:avLst/>
          </a:prstGeom>
          <a:noFill/>
          <a:ln cap="flat" cmpd="sng" w="38100">
            <a:solidFill>
              <a:srgbClr val="FF3300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191" name="Google Shape;1191;p102"/>
          <p:cNvCxnSpPr/>
          <p:nvPr/>
        </p:nvCxnSpPr>
        <p:spPr>
          <a:xfrm rot="10800000">
            <a:off x="7112335" y="2544614"/>
            <a:ext cx="247650" cy="360363"/>
          </a:xfrm>
          <a:prstGeom prst="straightConnector1">
            <a:avLst/>
          </a:prstGeom>
          <a:noFill/>
          <a:ln cap="flat" cmpd="sng" w="38100">
            <a:solidFill>
              <a:srgbClr val="FF3300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192" name="Google Shape;1192;p102"/>
          <p:cNvCxnSpPr/>
          <p:nvPr/>
        </p:nvCxnSpPr>
        <p:spPr>
          <a:xfrm rot="10800000">
            <a:off x="2019250" y="4797152"/>
            <a:ext cx="503238" cy="0"/>
          </a:xfrm>
          <a:prstGeom prst="straightConnector1">
            <a:avLst/>
          </a:prstGeom>
          <a:noFill/>
          <a:ln cap="flat" cmpd="sng" w="38100">
            <a:solidFill>
              <a:srgbClr val="FF3300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193" name="Google Shape;1193;p102"/>
          <p:cNvCxnSpPr/>
          <p:nvPr/>
        </p:nvCxnSpPr>
        <p:spPr>
          <a:xfrm flipH="1">
            <a:off x="4120357" y="4422114"/>
            <a:ext cx="393700" cy="258738"/>
          </a:xfrm>
          <a:prstGeom prst="straightConnector1">
            <a:avLst/>
          </a:prstGeom>
          <a:noFill/>
          <a:ln cap="flat" cmpd="sng" w="38100">
            <a:solidFill>
              <a:srgbClr val="FF3300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194" name="Google Shape;1194;p102"/>
          <p:cNvCxnSpPr/>
          <p:nvPr/>
        </p:nvCxnSpPr>
        <p:spPr>
          <a:xfrm>
            <a:off x="5868144" y="3990314"/>
            <a:ext cx="0" cy="431800"/>
          </a:xfrm>
          <a:prstGeom prst="straightConnector1">
            <a:avLst/>
          </a:prstGeom>
          <a:noFill/>
          <a:ln cap="flat" cmpd="sng" w="38100">
            <a:solidFill>
              <a:srgbClr val="FF3300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195" name="Google Shape;1195;p102"/>
          <p:cNvCxnSpPr/>
          <p:nvPr/>
        </p:nvCxnSpPr>
        <p:spPr>
          <a:xfrm>
            <a:off x="6137446" y="4249052"/>
            <a:ext cx="327025" cy="431800"/>
          </a:xfrm>
          <a:prstGeom prst="straightConnector1">
            <a:avLst/>
          </a:prstGeom>
          <a:noFill/>
          <a:ln cap="flat" cmpd="sng" w="38100">
            <a:solidFill>
              <a:srgbClr val="FF3300"/>
            </a:solidFill>
            <a:prstDash val="solid"/>
            <a:round/>
            <a:headEnd len="med" w="med" type="none"/>
            <a:tailEnd len="med" w="med" type="stealth"/>
          </a:ln>
        </p:spPr>
      </p:cxnSp>
      <p:pic>
        <p:nvPicPr>
          <p:cNvPr id="1196" name="Google Shape;1196;p10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557425" y="5117429"/>
            <a:ext cx="1263634" cy="1258018"/>
          </a:xfrm>
          <a:prstGeom prst="ellipse">
            <a:avLst/>
          </a:prstGeom>
          <a:noFill/>
          <a:ln cap="rnd" cmpd="sng" w="63500">
            <a:solidFill>
              <a:srgbClr val="333333"/>
            </a:solidFill>
            <a:prstDash val="solid"/>
            <a:round/>
            <a:headEnd len="sm" w="sm" type="none"/>
            <a:tailEnd len="sm" w="sm" type="none"/>
          </a:ln>
          <a:effectLst>
            <a:outerShdw blurRad="381000" sx="-80000" rotWithShape="0" dir="5400000" dist="292100" sy="-18000">
              <a:srgbClr val="000000">
                <a:alpha val="21960"/>
              </a:srgbClr>
            </a:outerShdw>
          </a:effectLst>
        </p:spPr>
      </p:pic>
      <p:sp>
        <p:nvSpPr>
          <p:cNvPr id="1197" name="Google Shape;1197;p102"/>
          <p:cNvSpPr txBox="1"/>
          <p:nvPr/>
        </p:nvSpPr>
        <p:spPr>
          <a:xfrm>
            <a:off x="7537493" y="4805397"/>
            <a:ext cx="132679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compass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198" name="Google Shape;1198;p10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452813" y="5258268"/>
            <a:ext cx="1728788" cy="611188"/>
          </a:xfrm>
          <a:prstGeom prst="rect">
            <a:avLst/>
          </a:prstGeom>
          <a:noFill/>
          <a:ln>
            <a:noFill/>
          </a:ln>
        </p:spPr>
      </p:pic>
      <p:sp>
        <p:nvSpPr>
          <p:cNvPr id="1199" name="Google Shape;1199;p102"/>
          <p:cNvSpPr txBox="1"/>
          <p:nvPr>
            <p:ph idx="11" type="ftr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</a:rPr>
              <a:t>DC &amp; CV LAB. CSIE NTU</a:t>
            </a:r>
            <a:endParaRPr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200" name="Google Shape;1200;p102"/>
          <p:cNvSpPr txBox="1"/>
          <p:nvPr>
            <p:ph idx="12" type="sldNum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103"/>
          <p:cNvSpPr txBox="1"/>
          <p:nvPr>
            <p:ph type="title"/>
          </p:nvPr>
        </p:nvSpPr>
        <p:spPr>
          <a:xfrm>
            <a:off x="822960" y="286604"/>
            <a:ext cx="7853496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mes New Roman"/>
              <a:buNone/>
            </a:pPr>
            <a:r>
              <a:rPr b="0" lang="en-US" sz="3600">
                <a:solidFill>
                  <a:schemeClr val="dk1"/>
                </a:solidFill>
              </a:rPr>
              <a:t>Kirsch edge detector with threshold = </a:t>
            </a:r>
            <a:r>
              <a:rPr b="0" lang="en-US" sz="3600">
                <a:solidFill>
                  <a:srgbClr val="FF0000"/>
                </a:solidFill>
              </a:rPr>
              <a:t>500</a:t>
            </a:r>
            <a:endParaRPr b="0" sz="5400">
              <a:solidFill>
                <a:srgbClr val="FF0000"/>
              </a:solidFill>
            </a:endParaRPr>
          </a:p>
        </p:txBody>
      </p:sp>
      <p:pic>
        <p:nvPicPr>
          <p:cNvPr id="1207" name="Google Shape;1207;p10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0" y="1772816"/>
            <a:ext cx="4572000" cy="4572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kirsch(30)" id="1208" name="Google Shape;1208;p10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772816"/>
            <a:ext cx="4572001" cy="457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9" name="Google Shape;1209;p103"/>
          <p:cNvSpPr txBox="1"/>
          <p:nvPr>
            <p:ph idx="11" type="ftr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</a:rPr>
              <a:t>DC &amp; CV LAB. CSIE NTU</a:t>
            </a:r>
            <a:endParaRPr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210" name="Google Shape;1210;p103"/>
          <p:cNvSpPr txBox="1"/>
          <p:nvPr>
            <p:ph idx="12" type="sldNum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5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Google Shape;1216;p104"/>
          <p:cNvSpPr txBox="1"/>
          <p:nvPr>
            <p:ph idx="1" type="body"/>
          </p:nvPr>
        </p:nvSpPr>
        <p:spPr>
          <a:xfrm>
            <a:off x="287525" y="1845734"/>
            <a:ext cx="8568951" cy="4535594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-2133" r="-568" t="-1074"/>
            </a:stretch>
          </a:blipFill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/>
          <a:p>
            <a:pPr indent="-127000" lvl="0" marL="9144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 "/>
            </a:pPr>
            <a:r>
              <a:rPr lang="en-US"/>
              <a:t> </a:t>
            </a:r>
            <a:endParaRPr/>
          </a:p>
        </p:txBody>
      </p:sp>
      <p:sp>
        <p:nvSpPr>
          <p:cNvPr id="1217" name="Google Shape;1217;p104"/>
          <p:cNvSpPr txBox="1"/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Times New Roman"/>
              <a:buNone/>
            </a:pPr>
            <a:r>
              <a:rPr b="0" lang="en-US" sz="4000">
                <a:solidFill>
                  <a:schemeClr val="dk1"/>
                </a:solidFill>
              </a:rPr>
              <a:t>7.4.1 Gradient Edge Detectors (HW)</a:t>
            </a:r>
            <a:endParaRPr/>
          </a:p>
        </p:txBody>
      </p:sp>
      <p:pic>
        <p:nvPicPr>
          <p:cNvPr descr="7" id="1218" name="Google Shape;1218;p10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64639" y="2734667"/>
            <a:ext cx="5494337" cy="24225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19" name="Google Shape;1219;p104"/>
          <p:cNvCxnSpPr/>
          <p:nvPr/>
        </p:nvCxnSpPr>
        <p:spPr>
          <a:xfrm>
            <a:off x="3099601" y="2722173"/>
            <a:ext cx="503237" cy="0"/>
          </a:xfrm>
          <a:prstGeom prst="straightConnector1">
            <a:avLst/>
          </a:prstGeom>
          <a:noFill/>
          <a:ln cap="flat" cmpd="sng" w="38100">
            <a:solidFill>
              <a:srgbClr val="FF3300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220" name="Google Shape;1220;p104"/>
          <p:cNvCxnSpPr/>
          <p:nvPr/>
        </p:nvCxnSpPr>
        <p:spPr>
          <a:xfrm flipH="1" rot="10800000">
            <a:off x="4177036" y="2722253"/>
            <a:ext cx="360363" cy="328613"/>
          </a:xfrm>
          <a:prstGeom prst="straightConnector1">
            <a:avLst/>
          </a:prstGeom>
          <a:noFill/>
          <a:ln cap="flat" cmpd="sng" w="38100">
            <a:solidFill>
              <a:srgbClr val="FF3300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221" name="Google Shape;1221;p104"/>
          <p:cNvCxnSpPr/>
          <p:nvPr/>
        </p:nvCxnSpPr>
        <p:spPr>
          <a:xfrm rot="10800000">
            <a:off x="5534667" y="2865129"/>
            <a:ext cx="0" cy="508000"/>
          </a:xfrm>
          <a:prstGeom prst="straightConnector1">
            <a:avLst/>
          </a:prstGeom>
          <a:noFill/>
          <a:ln cap="flat" cmpd="sng" w="38100">
            <a:solidFill>
              <a:srgbClr val="FF3300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222" name="Google Shape;1222;p104"/>
          <p:cNvCxnSpPr/>
          <p:nvPr/>
        </p:nvCxnSpPr>
        <p:spPr>
          <a:xfrm rot="10800000">
            <a:off x="8047054" y="2758766"/>
            <a:ext cx="247650" cy="360363"/>
          </a:xfrm>
          <a:prstGeom prst="straightConnector1">
            <a:avLst/>
          </a:prstGeom>
          <a:noFill/>
          <a:ln cap="flat" cmpd="sng" w="38100">
            <a:solidFill>
              <a:srgbClr val="FF3300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223" name="Google Shape;1223;p104"/>
          <p:cNvCxnSpPr/>
          <p:nvPr/>
        </p:nvCxnSpPr>
        <p:spPr>
          <a:xfrm rot="10800000">
            <a:off x="3099600" y="4633306"/>
            <a:ext cx="503238" cy="0"/>
          </a:xfrm>
          <a:prstGeom prst="straightConnector1">
            <a:avLst/>
          </a:prstGeom>
          <a:noFill/>
          <a:ln cap="flat" cmpd="sng" w="38100">
            <a:solidFill>
              <a:srgbClr val="FF3300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224" name="Google Shape;1224;p104"/>
          <p:cNvCxnSpPr/>
          <p:nvPr/>
        </p:nvCxnSpPr>
        <p:spPr>
          <a:xfrm flipH="1">
            <a:off x="4935743" y="4417406"/>
            <a:ext cx="393700" cy="215900"/>
          </a:xfrm>
          <a:prstGeom prst="straightConnector1">
            <a:avLst/>
          </a:prstGeom>
          <a:noFill/>
          <a:ln cap="flat" cmpd="sng" w="38100">
            <a:solidFill>
              <a:srgbClr val="FF3300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225" name="Google Shape;1225;p104"/>
          <p:cNvCxnSpPr/>
          <p:nvPr/>
        </p:nvCxnSpPr>
        <p:spPr>
          <a:xfrm>
            <a:off x="6879959" y="4023528"/>
            <a:ext cx="0" cy="430213"/>
          </a:xfrm>
          <a:prstGeom prst="straightConnector1">
            <a:avLst/>
          </a:prstGeom>
          <a:noFill/>
          <a:ln cap="flat" cmpd="sng" w="38100">
            <a:solidFill>
              <a:srgbClr val="FF3300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226" name="Google Shape;1226;p104"/>
          <p:cNvCxnSpPr/>
          <p:nvPr/>
        </p:nvCxnSpPr>
        <p:spPr>
          <a:xfrm>
            <a:off x="7150593" y="4309456"/>
            <a:ext cx="327025" cy="431800"/>
          </a:xfrm>
          <a:prstGeom prst="straightConnector1">
            <a:avLst/>
          </a:prstGeom>
          <a:noFill/>
          <a:ln cap="flat" cmpd="sng" w="38100">
            <a:solidFill>
              <a:srgbClr val="FF3300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227" name="Google Shape;1227;p104"/>
          <p:cNvSpPr txBox="1"/>
          <p:nvPr/>
        </p:nvSpPr>
        <p:spPr>
          <a:xfrm>
            <a:off x="82085" y="2780928"/>
            <a:ext cx="2745196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Simplify mask coefficients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(Kirsch)</a:t>
            </a:r>
            <a:endParaRPr sz="180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28" name="Google Shape;1228;p104"/>
          <p:cNvSpPr txBox="1"/>
          <p:nvPr>
            <p:ph idx="11" type="ftr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</a:rPr>
              <a:t>DC &amp; CV LAB. CSIE NTU</a:t>
            </a:r>
            <a:endParaRPr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229" name="Google Shape;1229;p104"/>
          <p:cNvSpPr txBox="1"/>
          <p:nvPr>
            <p:ph idx="12" type="sldNum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105"/>
          <p:cNvSpPr txBox="1"/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None/>
            </a:pPr>
            <a:r>
              <a:rPr b="0" lang="en-US" sz="3200">
                <a:solidFill>
                  <a:schemeClr val="dk1"/>
                </a:solidFill>
              </a:rPr>
              <a:t>Robinson edge detector with threshold = </a:t>
            </a:r>
            <a:r>
              <a:rPr b="0" lang="en-US" sz="3200">
                <a:solidFill>
                  <a:srgbClr val="FF0000"/>
                </a:solidFill>
              </a:rPr>
              <a:t>123</a:t>
            </a:r>
            <a:endParaRPr b="0" sz="3200">
              <a:solidFill>
                <a:srgbClr val="FF0000"/>
              </a:solidFill>
            </a:endParaRPr>
          </a:p>
        </p:txBody>
      </p:sp>
      <p:pic>
        <p:nvPicPr>
          <p:cNvPr id="1236" name="Google Shape;1236;p10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0" y="1772816"/>
            <a:ext cx="4572000" cy="4572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obinson(30)" id="1237" name="Google Shape;1237;p10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772816"/>
            <a:ext cx="4572000" cy="457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8" name="Google Shape;1238;p105"/>
          <p:cNvSpPr txBox="1"/>
          <p:nvPr>
            <p:ph idx="11" type="ftr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</a:rPr>
              <a:t>DC &amp; CV LAB. CSIE NTU</a:t>
            </a:r>
            <a:endParaRPr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239" name="Google Shape;1239;p105"/>
          <p:cNvSpPr txBox="1"/>
          <p:nvPr>
            <p:ph idx="12" type="sldNum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4" name="Shape 1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5" name="Google Shape;1245;p106"/>
          <p:cNvSpPr txBox="1"/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Times New Roman"/>
              <a:buNone/>
            </a:pPr>
            <a:r>
              <a:rPr b="0" lang="en-US" sz="4000">
                <a:solidFill>
                  <a:schemeClr val="dk1"/>
                </a:solidFill>
              </a:rPr>
              <a:t>7.4.1 Gradient Edge Detectors (HW)</a:t>
            </a:r>
            <a:endParaRPr/>
          </a:p>
        </p:txBody>
      </p:sp>
      <p:sp>
        <p:nvSpPr>
          <p:cNvPr id="1246" name="Google Shape;1246;p106"/>
          <p:cNvSpPr txBox="1"/>
          <p:nvPr>
            <p:ph idx="1" type="body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/>
          <a:p>
            <a:pPr indent="-152400" lvl="0" marL="9144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 "/>
            </a:pPr>
            <a:r>
              <a:rPr b="1" lang="en-US" sz="2400">
                <a:solidFill>
                  <a:schemeClr val="dk1"/>
                </a:solidFill>
              </a:rPr>
              <a:t>Nevatia and Babu: </a:t>
            </a:r>
            <a:r>
              <a:rPr lang="en-US" sz="2400">
                <a:solidFill>
                  <a:schemeClr val="dk1"/>
                </a:solidFill>
              </a:rPr>
              <a:t>set of six 5</a:t>
            </a:r>
            <a:r>
              <a:rPr lang="en-US" sz="240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×</a:t>
            </a:r>
            <a:r>
              <a:rPr lang="en-US" sz="2400">
                <a:solidFill>
                  <a:schemeClr val="dk1"/>
                </a:solidFill>
              </a:rPr>
              <a:t>5 compass template masks.</a:t>
            </a:r>
            <a:endParaRPr/>
          </a:p>
          <a:p>
            <a:pPr indent="0" lvl="0" marL="9144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1247" name="Google Shape;1247;p106"/>
          <p:cNvSpPr txBox="1"/>
          <p:nvPr>
            <p:ph idx="11" type="ftr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DC &amp; CV LAB. CSIE NTU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248" name="Google Shape;1248;p106"/>
          <p:cNvSpPr txBox="1"/>
          <p:nvPr>
            <p:ph idx="12" type="sldNum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7" id="1249" name="Google Shape;1249;p10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348880"/>
            <a:ext cx="9144000" cy="43275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50" name="Google Shape;1250;p106"/>
          <p:cNvCxnSpPr/>
          <p:nvPr/>
        </p:nvCxnSpPr>
        <p:spPr>
          <a:xfrm rot="10800000">
            <a:off x="2124075" y="2467875"/>
            <a:ext cx="0" cy="792162"/>
          </a:xfrm>
          <a:prstGeom prst="straightConnector1">
            <a:avLst/>
          </a:prstGeom>
          <a:noFill/>
          <a:ln cap="flat" cmpd="sng" w="38100">
            <a:solidFill>
              <a:srgbClr val="FF3300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251" name="Google Shape;1251;p106"/>
          <p:cNvCxnSpPr/>
          <p:nvPr/>
        </p:nvCxnSpPr>
        <p:spPr>
          <a:xfrm rot="10800000">
            <a:off x="6499553" y="2467875"/>
            <a:ext cx="664735" cy="695906"/>
          </a:xfrm>
          <a:prstGeom prst="straightConnector1">
            <a:avLst/>
          </a:prstGeom>
          <a:noFill/>
          <a:ln cap="flat" cmpd="sng" w="38100">
            <a:solidFill>
              <a:srgbClr val="FF3300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252" name="Google Shape;1252;p106"/>
          <p:cNvCxnSpPr/>
          <p:nvPr/>
        </p:nvCxnSpPr>
        <p:spPr>
          <a:xfrm rot="10800000">
            <a:off x="1547813" y="4078549"/>
            <a:ext cx="1152525" cy="428625"/>
          </a:xfrm>
          <a:prstGeom prst="straightConnector1">
            <a:avLst/>
          </a:prstGeom>
          <a:noFill/>
          <a:ln cap="flat" cmpd="sng" w="38100">
            <a:solidFill>
              <a:srgbClr val="FF3300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253" name="Google Shape;1253;p106"/>
          <p:cNvCxnSpPr/>
          <p:nvPr/>
        </p:nvCxnSpPr>
        <p:spPr>
          <a:xfrm flipH="1" rot="10800000">
            <a:off x="6304616" y="4276986"/>
            <a:ext cx="1147763" cy="15875"/>
          </a:xfrm>
          <a:prstGeom prst="straightConnector1">
            <a:avLst/>
          </a:prstGeom>
          <a:noFill/>
          <a:ln cap="flat" cmpd="sng" w="38100">
            <a:solidFill>
              <a:srgbClr val="FF3300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254" name="Google Shape;1254;p106"/>
          <p:cNvCxnSpPr/>
          <p:nvPr/>
        </p:nvCxnSpPr>
        <p:spPr>
          <a:xfrm flipH="1" rot="10800000">
            <a:off x="1692275" y="5476134"/>
            <a:ext cx="1008063" cy="433387"/>
          </a:xfrm>
          <a:prstGeom prst="straightConnector1">
            <a:avLst/>
          </a:prstGeom>
          <a:noFill/>
          <a:ln cap="flat" cmpd="sng" w="38100">
            <a:solidFill>
              <a:srgbClr val="FF3300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255" name="Google Shape;1255;p106"/>
          <p:cNvCxnSpPr/>
          <p:nvPr/>
        </p:nvCxnSpPr>
        <p:spPr>
          <a:xfrm flipH="1" rot="10800000">
            <a:off x="6482417" y="5368185"/>
            <a:ext cx="792162" cy="649287"/>
          </a:xfrm>
          <a:prstGeom prst="straightConnector1">
            <a:avLst/>
          </a:prstGeom>
          <a:noFill/>
          <a:ln cap="flat" cmpd="sng" w="38100">
            <a:solidFill>
              <a:srgbClr val="FF3300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0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p107"/>
          <p:cNvSpPr txBox="1"/>
          <p:nvPr>
            <p:ph type="title"/>
          </p:nvPr>
        </p:nvSpPr>
        <p:spPr>
          <a:xfrm>
            <a:off x="822960" y="286604"/>
            <a:ext cx="7997512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mes New Roman"/>
              <a:buNone/>
            </a:pPr>
            <a:r>
              <a:rPr b="0" lang="en-US" sz="3600">
                <a:solidFill>
                  <a:schemeClr val="dk1"/>
                </a:solidFill>
              </a:rPr>
              <a:t>Nevatia and Babu with threshold = </a:t>
            </a:r>
            <a:r>
              <a:rPr b="0" lang="en-US" sz="3600">
                <a:solidFill>
                  <a:srgbClr val="FF0000"/>
                </a:solidFill>
              </a:rPr>
              <a:t>32100</a:t>
            </a:r>
            <a:endParaRPr b="0" sz="5400">
              <a:solidFill>
                <a:srgbClr val="FF0000"/>
              </a:solidFill>
            </a:endParaRPr>
          </a:p>
        </p:txBody>
      </p:sp>
      <p:pic>
        <p:nvPicPr>
          <p:cNvPr id="1262" name="Google Shape;1262;p107"/>
          <p:cNvPicPr preferRelativeResize="0"/>
          <p:nvPr>
            <p:ph idx="4294967295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0" y="1773238"/>
            <a:ext cx="4572000" cy="4572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evatia_and_babu(30)" id="1263" name="Google Shape;1263;p10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772816"/>
            <a:ext cx="4572000" cy="457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64" name="Google Shape;1264;p107"/>
          <p:cNvSpPr txBox="1"/>
          <p:nvPr>
            <p:ph idx="11" type="ftr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</a:rPr>
              <a:t>DC &amp; CV LAB. CSIE NTU</a:t>
            </a:r>
            <a:endParaRPr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265" name="Google Shape;1265;p107"/>
          <p:cNvSpPr txBox="1"/>
          <p:nvPr>
            <p:ph idx="12" type="sldNum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0" name="Shape 1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1" name="Google Shape;1271;p108"/>
          <p:cNvSpPr txBox="1"/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imes New Roman"/>
              <a:buNone/>
            </a:pPr>
            <a:r>
              <a:rPr b="0" lang="en-US">
                <a:solidFill>
                  <a:schemeClr val="dk1"/>
                </a:solidFill>
              </a:rPr>
              <a:t>7.4.1 Gradient Edge Detectors</a:t>
            </a:r>
            <a:endParaRPr/>
          </a:p>
        </p:txBody>
      </p:sp>
      <p:grpSp>
        <p:nvGrpSpPr>
          <p:cNvPr id="1272" name="Google Shape;1272;p108"/>
          <p:cNvGrpSpPr/>
          <p:nvPr/>
        </p:nvGrpSpPr>
        <p:grpSpPr>
          <a:xfrm>
            <a:off x="6381742" y="4509120"/>
            <a:ext cx="1763712" cy="1644650"/>
            <a:chOff x="7380287" y="4735512"/>
            <a:chExt cx="1763713" cy="1645519"/>
          </a:xfrm>
        </p:grpSpPr>
        <p:sp>
          <p:nvSpPr>
            <p:cNvPr id="1273" name="Google Shape;1273;p108"/>
            <p:cNvSpPr/>
            <p:nvPr/>
          </p:nvSpPr>
          <p:spPr>
            <a:xfrm flipH="1">
              <a:off x="7380287" y="5660306"/>
              <a:ext cx="1225550" cy="720725"/>
            </a:xfrm>
            <a:prstGeom prst="rightArrow">
              <a:avLst>
                <a:gd fmla="val 50000" name="adj1"/>
                <a:gd fmla="val 42511" name="adj2"/>
              </a:avLst>
            </a:prstGeom>
            <a:solidFill>
              <a:schemeClr val="hlink">
                <a:alpha val="49803"/>
              </a:schemeClr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grpSp>
          <p:nvGrpSpPr>
            <p:cNvPr id="1274" name="Google Shape;1274;p108"/>
            <p:cNvGrpSpPr/>
            <p:nvPr/>
          </p:nvGrpSpPr>
          <p:grpSpPr>
            <a:xfrm>
              <a:off x="7470773" y="4822106"/>
              <a:ext cx="952501" cy="677542"/>
              <a:chOff x="170" y="135"/>
              <a:chExt cx="600" cy="427"/>
            </a:xfrm>
          </p:grpSpPr>
          <p:cxnSp>
            <p:nvCxnSpPr>
              <p:cNvPr id="1275" name="Google Shape;1275;p108"/>
              <p:cNvCxnSpPr>
                <a:stCxn id="1276" idx="1"/>
                <a:endCxn id="1273" idx="0"/>
              </p:cNvCxnSpPr>
              <p:nvPr/>
            </p:nvCxnSpPr>
            <p:spPr>
              <a:xfrm flipH="1">
                <a:off x="170" y="262"/>
                <a:ext cx="600" cy="300"/>
              </a:xfrm>
              <a:prstGeom prst="curvedConnector2">
                <a:avLst/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med" w="med" type="triangle"/>
                <a:tailEnd len="med" w="med" type="triangle"/>
              </a:ln>
            </p:spPr>
          </p:cxnSp>
          <p:pic>
            <p:nvPicPr>
              <p:cNvPr id="1277" name="Google Shape;1277;p108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203" y="135"/>
                <a:ext cx="295" cy="24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276" name="Google Shape;1276;p108"/>
            <p:cNvSpPr/>
            <p:nvPr/>
          </p:nvSpPr>
          <p:spPr>
            <a:xfrm>
              <a:off x="8423275" y="4735512"/>
              <a:ext cx="720725" cy="1150938"/>
            </a:xfrm>
            <a:prstGeom prst="upArrow">
              <a:avLst>
                <a:gd fmla="val 50000" name="adj1"/>
                <a:gd fmla="val 39923" name="adj2"/>
              </a:avLst>
            </a:prstGeom>
            <a:solidFill>
              <a:schemeClr val="folHlink">
                <a:alpha val="49803"/>
              </a:schemeClr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1278" name="Google Shape;1278;p108"/>
          <p:cNvSpPr txBox="1"/>
          <p:nvPr/>
        </p:nvSpPr>
        <p:spPr>
          <a:xfrm>
            <a:off x="6575598" y="4058819"/>
            <a:ext cx="2418986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gradient direction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79" name="Google Shape;1279;p108"/>
          <p:cNvSpPr txBox="1"/>
          <p:nvPr/>
        </p:nvSpPr>
        <p:spPr>
          <a:xfrm>
            <a:off x="4816463" y="5378099"/>
            <a:ext cx="187166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contour direction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80" name="Google Shape;1280;p108"/>
          <p:cNvSpPr txBox="1"/>
          <p:nvPr>
            <p:ph idx="1" type="body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-2422" r="0" t="-1211"/>
            </a:stretch>
          </a:blipFill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/>
          <a:p>
            <a:pPr indent="-127000" lvl="0" marL="9144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 "/>
            </a:pPr>
            <a:r>
              <a:rPr lang="en-US"/>
              <a:t> </a:t>
            </a:r>
            <a:endParaRPr/>
          </a:p>
        </p:txBody>
      </p:sp>
      <p:sp>
        <p:nvSpPr>
          <p:cNvPr id="1281" name="Google Shape;1281;p108"/>
          <p:cNvSpPr txBox="1"/>
          <p:nvPr>
            <p:ph idx="11" type="ftr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</a:rPr>
              <a:t>DC &amp; CV LAB. CSIE NTU</a:t>
            </a:r>
            <a:endParaRPr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282" name="Google Shape;1282;p108"/>
          <p:cNvSpPr txBox="1"/>
          <p:nvPr>
            <p:ph idx="12" type="sldNum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 showMasterSp="0">
  <p:cSld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109"/>
          <p:cNvSpPr txBox="1"/>
          <p:nvPr/>
        </p:nvSpPr>
        <p:spPr>
          <a:xfrm>
            <a:off x="629444" y="188913"/>
            <a:ext cx="7885113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Robinson and Kirsch compass operator: </a:t>
            </a: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detect lineal edges.</a:t>
            </a:r>
            <a:endParaRPr/>
          </a:p>
        </p:txBody>
      </p:sp>
      <p:pic>
        <p:nvPicPr>
          <p:cNvPr descr="7" id="1289" name="Google Shape;1289;p109"/>
          <p:cNvPicPr preferRelativeResize="0"/>
          <p:nvPr/>
        </p:nvPicPr>
        <p:blipFill rotWithShape="1">
          <a:blip r:embed="rId3">
            <a:alphaModFix/>
          </a:blip>
          <a:srcRect b="10186" l="0" r="0" t="0"/>
          <a:stretch/>
        </p:blipFill>
        <p:spPr>
          <a:xfrm>
            <a:off x="0" y="765175"/>
            <a:ext cx="9144000" cy="5472137"/>
          </a:xfrm>
          <a:prstGeom prst="rect">
            <a:avLst/>
          </a:prstGeom>
          <a:noFill/>
          <a:ln>
            <a:noFill/>
          </a:ln>
        </p:spPr>
      </p:pic>
      <p:sp>
        <p:nvSpPr>
          <p:cNvPr id="1290" name="Google Shape;1290;p109"/>
          <p:cNvSpPr txBox="1"/>
          <p:nvPr>
            <p:ph idx="11" type="ftr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DC &amp; CV LAB. CSIE NTU</a:t>
            </a:r>
            <a:endParaRPr/>
          </a:p>
        </p:txBody>
      </p:sp>
      <p:sp>
        <p:nvSpPr>
          <p:cNvPr id="1291" name="Google Shape;1291;p109"/>
          <p:cNvSpPr txBox="1"/>
          <p:nvPr>
            <p:ph idx="12" type="sldNum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回顧">
  <a:themeElements>
    <a:clrScheme name="回顧">
      <a:dk1>
        <a:srgbClr val="000000"/>
      </a:dk1>
      <a:lt1>
        <a:srgbClr val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2004-02-27T09:53:19Z</dcterms:created>
  <dc:creator>boss</dc:creator>
</cp:coreProperties>
</file>